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160B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E50B"/>
    <a:srgbClr val="5C2E00"/>
    <a:srgbClr val="160B00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82" autoAdjust="0"/>
    <p:restoredTop sz="94660"/>
  </p:normalViewPr>
  <p:slideViewPr>
    <p:cSldViewPr>
      <p:cViewPr varScale="1">
        <p:scale>
          <a:sx n="84" d="100"/>
          <a:sy n="84" d="100"/>
        </p:scale>
        <p:origin x="-9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123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5124" name="Picture 4" descr="minispi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uk-UA" noProof="0" smtClean="0"/>
              <a:t>Щелчок правит образец заголовка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ru-RU" altLang="uk-UA" noProof="0" smtClean="0"/>
              <a:t>Щелчок правит образец подзаголовка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D191A129-B723-4507-B24B-579917A9F34E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A663A-0CEF-4A89-827A-03E7207C1A24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658711728"/>
      </p:ext>
    </p:extLst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CCEEC-43C6-43F1-BEA1-606B97232C87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035986032"/>
      </p:ext>
    </p:extLst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557BCC-EE0E-49AB-909E-C11543EA63BF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094011506"/>
      </p:ext>
    </p:extLst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547B5EC-EABD-4BBF-B1BB-E4B601922890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287829717"/>
      </p:ext>
    </p:extLst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4C3C3-B4E4-4662-A726-92A8DC17D4D6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182754409"/>
      </p:ext>
    </p:extLst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56F5B-7BCC-4158-9AE9-3DA075E95C56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154720904"/>
      </p:ext>
    </p:extLst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6317C-E668-4FA9-AB18-60FDC437434C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703483827"/>
      </p:ext>
    </p:extLst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C76CC-EF3D-4645-9C09-C72921557114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045052932"/>
      </p:ext>
    </p:extLst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658BE-4CD2-4CB4-821C-5B320661DA00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4122312068"/>
      </p:ext>
    </p:extLst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1ED4-7A84-4E0E-93C6-8AD576A86391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306238593"/>
      </p:ext>
    </p:extLst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6EEF4-0AC1-4E75-A753-191FA5A139F6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858360619"/>
      </p:ext>
    </p:extLst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088C5-F55A-4D36-83A9-6C8E5C6215DC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518863419"/>
      </p:ext>
    </p:extLst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4100" name="Picture 4" descr="minispir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01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Щелчок правит образец 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Щелчок правит 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fld id="{53348001-9AB4-4AAC-BC35-E61548A141BA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828800"/>
            <a:ext cx="7848600" cy="3657600"/>
          </a:xfrm>
        </p:spPr>
        <p:txBody>
          <a:bodyPr/>
          <a:lstStyle/>
          <a:p>
            <a:r>
              <a:rPr lang="ru-RU" altLang="uk-UA" sz="54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altLang="uk-UA" sz="5400" b="1" dirty="0" smtClean="0">
                <a:solidFill>
                  <a:schemeClr val="tx1"/>
                </a:solidFill>
              </a:rPr>
              <a:t> </a:t>
            </a:r>
            <a:r>
              <a:rPr lang="ru-RU" altLang="uk-UA" sz="5400" b="1" dirty="0">
                <a:solidFill>
                  <a:schemeClr val="tx1"/>
                </a:solidFill>
              </a:rPr>
              <a:t>алгоритму. </a:t>
            </a:r>
            <a:r>
              <a:rPr lang="ru-RU" altLang="uk-UA" sz="5400" b="1" dirty="0" err="1">
                <a:solidFill>
                  <a:schemeClr val="tx1"/>
                </a:solidFill>
              </a:rPr>
              <a:t>Властивості</a:t>
            </a:r>
            <a:r>
              <a:rPr lang="ru-RU" altLang="uk-UA" sz="5400" b="1" dirty="0">
                <a:solidFill>
                  <a:schemeClr val="tx1"/>
                </a:solidFill>
              </a:rPr>
              <a:t> алгоритму.</a:t>
            </a:r>
          </a:p>
          <a:p>
            <a:r>
              <a:rPr lang="ru-RU" altLang="uk-UA" sz="5400" b="1" dirty="0">
                <a:solidFill>
                  <a:schemeClr val="tx1"/>
                </a:solidFill>
              </a:rPr>
              <a:t> </a:t>
            </a:r>
            <a:r>
              <a:rPr lang="ru-RU" altLang="uk-UA" sz="5400" b="1" dirty="0" err="1">
                <a:solidFill>
                  <a:schemeClr val="tx1"/>
                </a:solidFill>
              </a:rPr>
              <a:t>Форми</a:t>
            </a:r>
            <a:r>
              <a:rPr lang="ru-RU" altLang="uk-UA" sz="5400" b="1" dirty="0">
                <a:solidFill>
                  <a:schemeClr val="tx1"/>
                </a:solidFill>
              </a:rPr>
              <a:t> </a:t>
            </a:r>
            <a:r>
              <a:rPr lang="ru-RU" altLang="uk-UA" sz="5400" b="1" dirty="0" err="1">
                <a:solidFill>
                  <a:schemeClr val="tx1"/>
                </a:solidFill>
              </a:rPr>
              <a:t>подання</a:t>
            </a:r>
            <a:r>
              <a:rPr lang="ru-RU" altLang="uk-UA" sz="5400" b="1" dirty="0">
                <a:solidFill>
                  <a:schemeClr val="tx1"/>
                </a:solidFill>
              </a:rPr>
              <a:t> алгоритму</a:t>
            </a:r>
            <a:endParaRPr lang="ru-RU" altLang="uk-UA" dirty="0"/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sz="6000" b="1">
                <a:solidFill>
                  <a:schemeClr val="accent2"/>
                </a:solidFill>
                <a:sym typeface="Wingdings" pitchFamily="2" charset="2"/>
              </a:rPr>
              <a:t></a:t>
            </a:r>
            <a:r>
              <a:rPr lang="uk-UA" altLang="uk-UA" sz="4000" b="1">
                <a:solidFill>
                  <a:srgbClr val="5C2E00"/>
                </a:solidFill>
              </a:rPr>
              <a:t> Опис алгоритму на навчальній алгоритмічній мові</a:t>
            </a:r>
            <a:endParaRPr lang="ru-RU" altLang="uk-UA" sz="4000" b="1">
              <a:solidFill>
                <a:srgbClr val="5C2E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lvl="2" indent="0">
              <a:buFontTx/>
              <a:buNone/>
            </a:pPr>
            <a:r>
              <a:rPr lang="ru-RU" altLang="uk-UA" sz="4000" b="1" i="1" u="sng">
                <a:solidFill>
                  <a:srgbClr val="000000"/>
                </a:solidFill>
              </a:rPr>
              <a:t>Алг</a:t>
            </a:r>
            <a:r>
              <a:rPr lang="ru-RU" altLang="uk-UA" sz="4000" b="1" i="1">
                <a:solidFill>
                  <a:srgbClr val="000000"/>
                </a:solidFill>
              </a:rPr>
              <a:t> </a:t>
            </a:r>
            <a:r>
              <a:rPr lang="en-US" altLang="uk-UA" sz="4000" b="1" i="1">
                <a:solidFill>
                  <a:srgbClr val="000000"/>
                </a:solidFill>
              </a:rPr>
              <a:t>&lt;</a:t>
            </a:r>
            <a:r>
              <a:rPr lang="uk-UA" altLang="uk-UA" sz="4000" b="1" i="1">
                <a:solidFill>
                  <a:srgbClr val="000000"/>
                </a:solidFill>
              </a:rPr>
              <a:t>ім’я алгоритму</a:t>
            </a:r>
            <a:r>
              <a:rPr lang="en-US" altLang="uk-UA" sz="4000" b="1" i="1">
                <a:solidFill>
                  <a:srgbClr val="000000"/>
                </a:solidFill>
              </a:rPr>
              <a:t>&gt;</a:t>
            </a:r>
          </a:p>
          <a:p>
            <a:pPr marL="1428750" lvl="3" indent="-381000">
              <a:buFontTx/>
              <a:buNone/>
            </a:pPr>
            <a:r>
              <a:rPr lang="ru-RU" altLang="uk-UA" sz="3600" b="1" i="1" u="sng">
                <a:solidFill>
                  <a:srgbClr val="000000"/>
                </a:solidFill>
              </a:rPr>
              <a:t>арг </a:t>
            </a:r>
            <a:r>
              <a:rPr lang="ru-RU" altLang="uk-UA" sz="3600" b="1" i="1">
                <a:solidFill>
                  <a:srgbClr val="000000"/>
                </a:solidFill>
              </a:rPr>
              <a:t>список аргументів: </a:t>
            </a:r>
            <a:r>
              <a:rPr lang="en-US" altLang="uk-UA" sz="3600" b="1" i="1">
                <a:solidFill>
                  <a:srgbClr val="000000"/>
                </a:solidFill>
              </a:rPr>
              <a:t>&lt;</a:t>
            </a:r>
            <a:r>
              <a:rPr lang="uk-UA" altLang="uk-UA" sz="3600" b="1" i="1">
                <a:solidFill>
                  <a:srgbClr val="000000"/>
                </a:solidFill>
              </a:rPr>
              <a:t>тип</a:t>
            </a:r>
            <a:r>
              <a:rPr lang="en-US" altLang="uk-UA" sz="3600" b="1" i="1">
                <a:solidFill>
                  <a:srgbClr val="000000"/>
                </a:solidFill>
              </a:rPr>
              <a:t>&gt;</a:t>
            </a:r>
          </a:p>
          <a:p>
            <a:pPr marL="1428750" lvl="3" indent="-381000">
              <a:buFontTx/>
              <a:buNone/>
            </a:pPr>
            <a:r>
              <a:rPr lang="ru-RU" altLang="uk-UA" sz="3600" b="1" i="1" u="sng">
                <a:solidFill>
                  <a:srgbClr val="000000"/>
                </a:solidFill>
              </a:rPr>
              <a:t>рез</a:t>
            </a:r>
            <a:r>
              <a:rPr lang="ru-RU" altLang="uk-UA" sz="3600" b="1" i="1">
                <a:solidFill>
                  <a:srgbClr val="000000"/>
                </a:solidFill>
              </a:rPr>
              <a:t> список </a:t>
            </a:r>
            <a:r>
              <a:rPr lang="uk-UA" altLang="uk-UA" sz="3600" b="1" i="1">
                <a:solidFill>
                  <a:srgbClr val="000000"/>
                </a:solidFill>
              </a:rPr>
              <a:t>результатів</a:t>
            </a:r>
            <a:r>
              <a:rPr lang="ru-RU" altLang="uk-UA" sz="3600" b="1" i="1">
                <a:solidFill>
                  <a:srgbClr val="000000"/>
                </a:solidFill>
              </a:rPr>
              <a:t>: </a:t>
            </a:r>
            <a:r>
              <a:rPr lang="en-US" altLang="uk-UA" sz="3600" b="1" i="1">
                <a:solidFill>
                  <a:srgbClr val="000000"/>
                </a:solidFill>
              </a:rPr>
              <a:t>&lt;</a:t>
            </a:r>
            <a:r>
              <a:rPr lang="uk-UA" altLang="uk-UA" sz="3600" b="1" i="1">
                <a:solidFill>
                  <a:srgbClr val="000000"/>
                </a:solidFill>
              </a:rPr>
              <a:t>тип</a:t>
            </a:r>
            <a:r>
              <a:rPr lang="en-US" altLang="uk-UA" sz="3600" b="1" i="1">
                <a:solidFill>
                  <a:srgbClr val="000000"/>
                </a:solidFill>
              </a:rPr>
              <a:t>&gt;</a:t>
            </a:r>
          </a:p>
          <a:p>
            <a:pPr marL="381000" lvl="2" indent="0">
              <a:buFontTx/>
              <a:buNone/>
            </a:pPr>
            <a:r>
              <a:rPr lang="ru-RU" altLang="uk-UA" sz="4000" b="1" i="1" u="sng">
                <a:solidFill>
                  <a:srgbClr val="000000"/>
                </a:solidFill>
              </a:rPr>
              <a:t>Поч</a:t>
            </a:r>
            <a:endParaRPr lang="ru-RU" altLang="uk-UA" sz="4000" b="1" i="1">
              <a:solidFill>
                <a:srgbClr val="000000"/>
              </a:solidFill>
            </a:endParaRPr>
          </a:p>
          <a:p>
            <a:pPr marL="381000" lvl="2" indent="0">
              <a:buFontTx/>
              <a:buNone/>
            </a:pPr>
            <a:r>
              <a:rPr lang="en-US" altLang="uk-UA" sz="4000" b="1" i="1">
                <a:solidFill>
                  <a:srgbClr val="000000"/>
                </a:solidFill>
              </a:rPr>
              <a:t>&lt;</a:t>
            </a:r>
            <a:r>
              <a:rPr lang="uk-UA" altLang="uk-UA" sz="4000" b="1" i="1">
                <a:solidFill>
                  <a:srgbClr val="000000"/>
                </a:solidFill>
              </a:rPr>
              <a:t>тіло алгоритму</a:t>
            </a:r>
            <a:r>
              <a:rPr lang="en-US" altLang="uk-UA" sz="4000" b="1" i="1">
                <a:solidFill>
                  <a:srgbClr val="000000"/>
                </a:solidFill>
              </a:rPr>
              <a:t>&gt;</a:t>
            </a:r>
          </a:p>
          <a:p>
            <a:pPr marL="381000" lvl="2" indent="0">
              <a:buFontTx/>
              <a:buNone/>
            </a:pPr>
            <a:r>
              <a:rPr lang="en-US" altLang="uk-UA" sz="4000" b="1" i="1" u="sng">
                <a:solidFill>
                  <a:srgbClr val="000000"/>
                </a:solidFill>
              </a:rPr>
              <a:t>Кін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sz="4000" b="1">
                <a:solidFill>
                  <a:srgbClr val="5C2E00"/>
                </a:solidFill>
              </a:rPr>
              <a:t>Опис алгоритму на навчальній алгоритмічній мові</a:t>
            </a:r>
            <a:endParaRPr lang="ru-RU" altLang="uk-UA" sz="4000" b="1">
              <a:solidFill>
                <a:srgbClr val="5C2E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uk-UA" altLang="uk-UA" sz="3200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/>
              <a:t> Приклад 3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3200"/>
              <a:t>Обчислити середнє арифметичне 3-х чисел.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381000" lvl="2" indent="0">
              <a:buFontTx/>
              <a:buNone/>
            </a:pPr>
            <a:r>
              <a:rPr lang="ru-RU" altLang="uk-UA" sz="2400" b="1" i="1" u="sng">
                <a:solidFill>
                  <a:srgbClr val="000000"/>
                </a:solidFill>
              </a:rPr>
              <a:t>Алг</a:t>
            </a:r>
            <a:r>
              <a:rPr lang="ru-RU" altLang="uk-UA" sz="2400" b="1" i="1">
                <a:solidFill>
                  <a:srgbClr val="000000"/>
                </a:solidFill>
              </a:rPr>
              <a:t> </a:t>
            </a:r>
            <a:r>
              <a:rPr lang="ru-RU" altLang="uk-UA" b="1" i="1">
                <a:solidFill>
                  <a:srgbClr val="000000"/>
                </a:solidFill>
              </a:rPr>
              <a:t>Середнє_арифметичне</a:t>
            </a:r>
            <a:endParaRPr lang="en-US" altLang="uk-UA" sz="2400" b="1" i="1">
              <a:solidFill>
                <a:srgbClr val="000000"/>
              </a:solidFill>
            </a:endParaRPr>
          </a:p>
          <a:p>
            <a:pPr marL="571500" lvl="3" indent="0">
              <a:buFontTx/>
              <a:buNone/>
            </a:pPr>
            <a:r>
              <a:rPr lang="ru-RU" altLang="uk-UA" sz="2600" b="1" i="1" u="sng">
                <a:solidFill>
                  <a:srgbClr val="000000"/>
                </a:solidFill>
              </a:rPr>
              <a:t>арг</a:t>
            </a:r>
            <a:r>
              <a:rPr lang="ru-RU" altLang="uk-UA" sz="2600" b="1" i="1">
                <a:solidFill>
                  <a:srgbClr val="000000"/>
                </a:solidFill>
              </a:rPr>
              <a:t>  А, В, С: ціл</a:t>
            </a:r>
            <a:endParaRPr lang="en-US" altLang="uk-UA" sz="2600" b="1" i="1">
              <a:solidFill>
                <a:srgbClr val="000000"/>
              </a:solidFill>
            </a:endParaRPr>
          </a:p>
          <a:p>
            <a:pPr marL="571500" lvl="3" indent="0">
              <a:buFontTx/>
              <a:buNone/>
            </a:pPr>
            <a:r>
              <a:rPr lang="ru-RU" altLang="uk-UA" sz="2600" b="1" i="1" u="sng">
                <a:solidFill>
                  <a:srgbClr val="000000"/>
                </a:solidFill>
              </a:rPr>
              <a:t>рез</a:t>
            </a:r>
            <a:r>
              <a:rPr lang="ru-RU" altLang="uk-UA" sz="2600" b="1" i="1">
                <a:solidFill>
                  <a:srgbClr val="000000"/>
                </a:solidFill>
              </a:rPr>
              <a:t> </a:t>
            </a:r>
            <a:r>
              <a:rPr lang="en-US" altLang="uk-UA" sz="2600" b="1" i="1">
                <a:solidFill>
                  <a:srgbClr val="000000"/>
                </a:solidFill>
              </a:rPr>
              <a:t>SA</a:t>
            </a:r>
            <a:r>
              <a:rPr lang="ru-RU" altLang="uk-UA" sz="2600" b="1" i="1">
                <a:solidFill>
                  <a:srgbClr val="000000"/>
                </a:solidFill>
              </a:rPr>
              <a:t>: </a:t>
            </a:r>
            <a:r>
              <a:rPr lang="uk-UA" altLang="uk-UA" sz="2600" b="1" i="1">
                <a:solidFill>
                  <a:srgbClr val="000000"/>
                </a:solidFill>
              </a:rPr>
              <a:t>дійсн</a:t>
            </a:r>
          </a:p>
          <a:p>
            <a:pPr marL="571500" lvl="3" indent="0">
              <a:buFontTx/>
              <a:buNone/>
            </a:pPr>
            <a:r>
              <a:rPr lang="ru-RU" altLang="uk-UA" sz="2600" b="1" i="1" u="sng">
                <a:solidFill>
                  <a:srgbClr val="000000"/>
                </a:solidFill>
              </a:rPr>
              <a:t>Поч</a:t>
            </a:r>
          </a:p>
          <a:p>
            <a:pPr marL="0" indent="0">
              <a:buFont typeface="Monotype Sorts" pitchFamily="2" charset="2"/>
              <a:buNone/>
            </a:pPr>
            <a:r>
              <a:rPr lang="uk-UA" altLang="uk-UA" sz="2600" b="1" i="1"/>
              <a:t>	Ввести А</a:t>
            </a:r>
          </a:p>
          <a:p>
            <a:pPr marL="0" indent="0">
              <a:buFont typeface="Monotype Sorts" pitchFamily="2" charset="2"/>
              <a:buNone/>
            </a:pPr>
            <a:r>
              <a:rPr lang="uk-UA" altLang="uk-UA" sz="2600" b="1" i="1"/>
              <a:t>	Ввести В</a:t>
            </a:r>
          </a:p>
          <a:p>
            <a:pPr marL="0" indent="0">
              <a:buFont typeface="Monotype Sorts" pitchFamily="2" charset="2"/>
              <a:buNone/>
            </a:pPr>
            <a:r>
              <a:rPr lang="uk-UA" altLang="uk-UA" sz="2600" b="1" i="1"/>
              <a:t>	Ввести С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uk-UA" sz="2600" b="1" i="1"/>
              <a:t>	SA:=(A+B+C)/3</a:t>
            </a:r>
            <a:endParaRPr lang="uk-UA" altLang="uk-UA" sz="2600" b="1" i="1"/>
          </a:p>
          <a:p>
            <a:pPr marL="0" indent="0">
              <a:buFont typeface="Monotype Sorts" pitchFamily="2" charset="2"/>
              <a:buNone/>
            </a:pPr>
            <a:r>
              <a:rPr lang="uk-UA" altLang="uk-UA" sz="2600" b="1" i="1"/>
              <a:t>	Вивід </a:t>
            </a:r>
            <a:r>
              <a:rPr lang="en-US" altLang="uk-UA" sz="2600" b="1" i="1"/>
              <a:t>SA</a:t>
            </a:r>
            <a:endParaRPr lang="uk-UA" altLang="uk-UA" sz="2600" b="1"/>
          </a:p>
          <a:p>
            <a:pPr marL="0" indent="0">
              <a:buFont typeface="Monotype Sorts" pitchFamily="2" charset="2"/>
              <a:buNone/>
            </a:pPr>
            <a:r>
              <a:rPr lang="en-US" altLang="uk-UA" sz="2600" b="1" i="1">
                <a:solidFill>
                  <a:srgbClr val="000000"/>
                </a:solidFill>
              </a:rPr>
              <a:t>       </a:t>
            </a:r>
            <a:r>
              <a:rPr lang="en-US" altLang="uk-UA" sz="2600" b="1" i="1" u="sng">
                <a:solidFill>
                  <a:srgbClr val="000000"/>
                </a:solidFill>
              </a:rPr>
              <a:t>Кін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b="1">
                <a:solidFill>
                  <a:schemeClr val="tx1"/>
                </a:solidFill>
              </a:rPr>
              <a:t>Програма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uk-UA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ru-RU" altLang="uk-UA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>
                <a:latin typeface="Arial Narrow" pitchFamily="34" charset="0"/>
              </a:rPr>
              <a:t>Program Ser_Arifm;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>
                <a:latin typeface="Arial Narrow" pitchFamily="34" charset="0"/>
              </a:rPr>
              <a:t>Var </a:t>
            </a:r>
            <a:r>
              <a:rPr lang="ru-RU" altLang="uk-UA" sz="2400" b="1" i="1">
                <a:solidFill>
                  <a:srgbClr val="000000"/>
                </a:solidFill>
                <a:latin typeface="Arial Narrow" pitchFamily="34" charset="0"/>
              </a:rPr>
              <a:t>А, В, С: </a:t>
            </a: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integer;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		SA</a:t>
            </a:r>
            <a:r>
              <a:rPr lang="ru-RU" altLang="uk-UA" sz="2400" b="1" i="1">
                <a:solidFill>
                  <a:srgbClr val="000000"/>
                </a:solidFill>
                <a:latin typeface="Arial Narrow" pitchFamily="34" charset="0"/>
              </a:rPr>
              <a:t>: </a:t>
            </a: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real;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Begin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	ReadLn(A);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	ReadLn(B);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	ReadLn(C);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200" b="1" i="1">
                <a:latin typeface="Arial Narrow" pitchFamily="34" charset="0"/>
              </a:rPr>
              <a:t>		SA:=(A+B+C)/3;</a:t>
            </a:r>
            <a:endParaRPr lang="uk-UA" altLang="uk-UA" sz="2200" b="1" i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	Write(SA);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sz="2400" b="1" i="1">
                <a:solidFill>
                  <a:srgbClr val="000000"/>
                </a:solidFill>
                <a:latin typeface="Arial Narrow" pitchFamily="34" charset="0"/>
              </a:rPr>
              <a:t>End.</a:t>
            </a:r>
            <a:endParaRPr lang="ru-RU" altLang="uk-UA" sz="2400" b="1" i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971550" y="1844675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uk-UA" sz="2000" b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331913" y="2060575"/>
            <a:ext cx="316865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uk-UA" altLang="uk-UA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kumimoji="1" lang="uk-UA" altLang="uk-UA" b="0">
                <a:solidFill>
                  <a:schemeClr val="tx1"/>
                </a:solidFill>
              </a:rPr>
              <a:t> Приклад 3</a:t>
            </a:r>
          </a:p>
          <a:p>
            <a:r>
              <a:rPr kumimoji="1" lang="uk-UA" altLang="uk-UA" b="0">
                <a:solidFill>
                  <a:schemeClr val="tx1"/>
                </a:solidFill>
              </a:rPr>
              <a:t>Обчислити середнє арифметичне 3-х чисел.</a:t>
            </a:r>
          </a:p>
          <a:p>
            <a:pPr>
              <a:spcBef>
                <a:spcPct val="50000"/>
              </a:spcBef>
            </a:pP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b="1">
                <a:solidFill>
                  <a:schemeClr val="accent2"/>
                </a:solidFill>
              </a:rPr>
              <a:t>Контрольні запитання</a:t>
            </a:r>
            <a:endParaRPr lang="ru-RU" altLang="uk-UA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1. Що таке алгоритм?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2. Від якого слова походить термін “алгоритм”?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3. Назвіть властивості алгоритмів.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4. Наведіть приклади де виконавцями алгоритмів є людина або машина.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5. Перерахуйте способи подання алгоритмів. Що в них є спільного і відмінного?</a:t>
            </a:r>
          </a:p>
          <a:p>
            <a:pPr marL="381000" indent="-381000">
              <a:buFont typeface="Monotype Sorts" pitchFamily="2" charset="2"/>
              <a:buNone/>
            </a:pPr>
            <a:r>
              <a:rPr lang="uk-UA" altLang="uk-UA" sz="2800"/>
              <a:t>6. Складіть різні форми запису алгоритму до задач.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6600" b="1">
                <a:solidFill>
                  <a:srgbClr val="8C735A"/>
                </a:solidFill>
                <a:effectDag name="">
                  <a:cont type="tree" name="">
                    <a:effect ref="fillLine"/>
                    <a:outerShdw dist="38100" dir="13500000" algn="br">
                      <a:srgbClr val="D2B8A0"/>
                    </a:outerShdw>
                  </a:cont>
                  <a:cont type="tree" name="">
                    <a:effect ref="fillLine"/>
                    <a:outerShdw dist="38100" dir="2700000" algn="tl">
                      <a:srgbClr val="544436"/>
                    </a:outerShdw>
                  </a:cont>
                  <a:effect ref="fillLine"/>
                </a:effectDag>
                <a:sym typeface="Wingdings" pitchFamily="2" charset="2"/>
              </a:rPr>
              <a:t></a:t>
            </a:r>
            <a:r>
              <a:rPr lang="uk-UA" altLang="uk-UA" b="1">
                <a:solidFill>
                  <a:schemeClr val="tx1"/>
                </a:solidFill>
              </a:rPr>
              <a:t> Поняття алгоритму</a:t>
            </a:r>
            <a:endParaRPr lang="ru-RU" altLang="uk-UA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571500" algn="just">
              <a:buFont typeface="Monotype Sorts" pitchFamily="2" charset="2"/>
              <a:buNone/>
            </a:pPr>
            <a:r>
              <a:rPr lang="uk-UA" altLang="uk-UA" b="1" i="1"/>
              <a:t>Алгоритм</a:t>
            </a:r>
            <a:r>
              <a:rPr lang="uk-UA" altLang="uk-UA"/>
              <a:t> –– це точні і зрозумілі вказівки виконавцю виконувати скінчену послідовність дій для досягнення поставленої мети або розв’язку задачі.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149725"/>
            <a:ext cx="246697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6600" b="1">
                <a:solidFill>
                  <a:srgbClr val="8C735A"/>
                </a:solidFill>
                <a:effectDag name="">
                  <a:cont type="tree" name="">
                    <a:effect ref="fillLine"/>
                    <a:outerShdw dist="38100" dir="13500000" algn="br">
                      <a:srgbClr val="D2B8A0"/>
                    </a:outerShdw>
                  </a:cont>
                  <a:cont type="tree" name="">
                    <a:effect ref="fillLine"/>
                    <a:outerShdw dist="38100" dir="2700000" algn="tl">
                      <a:srgbClr val="544436"/>
                    </a:outerShdw>
                  </a:cont>
                  <a:effect ref="fillLine"/>
                </a:effectDag>
                <a:sym typeface="Wingdings" pitchFamily="2" charset="2"/>
              </a:rPr>
              <a:t></a:t>
            </a:r>
            <a:r>
              <a:rPr lang="uk-UA" altLang="uk-UA" b="1">
                <a:solidFill>
                  <a:schemeClr val="tx1"/>
                </a:solidFill>
              </a:rPr>
              <a:t> Поняття алгоритму</a:t>
            </a:r>
            <a:endParaRPr lang="ru-RU" altLang="uk-UA" b="1">
              <a:solidFill>
                <a:schemeClr val="tx1"/>
              </a:solidFill>
            </a:endParaRPr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90600" y="1828800"/>
            <a:ext cx="3810000" cy="3040063"/>
          </a:xfrm>
        </p:spPr>
      </p:pic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365125" algn="just">
              <a:lnSpc>
                <a:spcPct val="110000"/>
              </a:lnSpc>
              <a:buFont typeface="Monotype Sorts" pitchFamily="2" charset="2"/>
              <a:buNone/>
            </a:pPr>
            <a:r>
              <a:rPr lang="uk-UA" altLang="uk-UA" sz="2400"/>
              <a:t>Термін </a:t>
            </a:r>
            <a:r>
              <a:rPr lang="uk-UA" altLang="uk-UA" sz="2400" i="1"/>
              <a:t>“алгоритм”</a:t>
            </a:r>
            <a:r>
              <a:rPr lang="uk-UA" altLang="uk-UA" sz="2400"/>
              <a:t> походить від імені арабського математика </a:t>
            </a:r>
            <a:r>
              <a:rPr lang="uk-UA" altLang="uk-UA" sz="2400" i="1"/>
              <a:t>Мухаммеда </a:t>
            </a:r>
            <a:r>
              <a:rPr lang="uk-UA" altLang="uk-UA" sz="2400" i="1" u="sng"/>
              <a:t>аль-Хорезмі</a:t>
            </a:r>
            <a:r>
              <a:rPr lang="uk-UA" altLang="uk-UA" sz="2400"/>
              <a:t>, який запропонував порядок виконання арифметичних дій над числами.</a:t>
            </a:r>
            <a:endParaRPr lang="ru-RU" altLang="uk-UA" sz="2400"/>
          </a:p>
          <a:p>
            <a:pPr marL="0" indent="365125">
              <a:buFont typeface="Monotype Sorts" pitchFamily="2" charset="2"/>
              <a:buNone/>
            </a:pPr>
            <a:endParaRPr lang="ru-RU" altLang="uk-UA" sz="240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6000" b="1">
                <a:solidFill>
                  <a:schemeClr val="accent2"/>
                </a:solidFill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Властивості алгоритму</a:t>
            </a:r>
            <a:endParaRPr lang="ru-RU" altLang="uk-UA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Зрозумілість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Визначеність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Скінченність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Дискретність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Результативність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Масовість</a:t>
            </a:r>
          </a:p>
          <a:p>
            <a:pPr marL="2286000" lvl="2" indent="-666750" algn="just" defTabSz="1657350">
              <a:buFont typeface="Webdings" pitchFamily="18" charset="2"/>
              <a:buChar char=""/>
            </a:pPr>
            <a:r>
              <a:rPr lang="uk-UA" altLang="uk-UA" sz="3600"/>
              <a:t>Формальність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sz="6000" b="1">
                <a:solidFill>
                  <a:schemeClr val="accent2"/>
                </a:solidFill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Способи подання алгоритмів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indent="-762000" algn="just">
              <a:buFont typeface="Webdings" pitchFamily="18" charset="2"/>
              <a:buChar char=""/>
            </a:pPr>
            <a:r>
              <a:rPr lang="uk-UA" altLang="uk-UA" sz="3800"/>
              <a:t>Словесний</a:t>
            </a:r>
          </a:p>
          <a:p>
            <a:pPr lvl="2" indent="-762000" algn="just">
              <a:buFont typeface="Webdings" pitchFamily="18" charset="2"/>
              <a:buChar char=""/>
            </a:pPr>
            <a:r>
              <a:rPr lang="uk-UA" altLang="uk-UA" sz="3800"/>
              <a:t>Формульний</a:t>
            </a:r>
          </a:p>
          <a:p>
            <a:pPr lvl="2" indent="-762000" algn="just">
              <a:buFont typeface="Webdings" pitchFamily="18" charset="2"/>
              <a:buChar char=""/>
            </a:pPr>
            <a:r>
              <a:rPr lang="uk-UA" altLang="uk-UA" sz="3800"/>
              <a:t>Словесно-формульний</a:t>
            </a:r>
          </a:p>
          <a:p>
            <a:pPr lvl="2" indent="-762000" algn="just">
              <a:buFont typeface="Webdings" pitchFamily="18" charset="2"/>
              <a:buChar char="B"/>
            </a:pPr>
            <a:r>
              <a:rPr lang="uk-UA" altLang="uk-UA" sz="3800"/>
              <a:t>Графічний (блок-схема)</a:t>
            </a:r>
          </a:p>
          <a:p>
            <a:pPr lvl="2" indent="-762000" algn="just">
              <a:buFont typeface="Webdings" pitchFamily="18" charset="2"/>
              <a:buChar char=""/>
            </a:pPr>
            <a:r>
              <a:rPr lang="uk-UA" altLang="uk-UA" sz="3800"/>
              <a:t>На навчальній алгоритмічній мові</a:t>
            </a:r>
          </a:p>
          <a:p>
            <a:pPr lvl="2" indent="-762000" algn="just">
              <a:buFont typeface="Wingdings" pitchFamily="2" charset="2"/>
              <a:buChar char=":"/>
            </a:pPr>
            <a:r>
              <a:rPr lang="uk-UA" altLang="uk-UA" sz="3800"/>
              <a:t>Програмний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6000" b="1">
                <a:solidFill>
                  <a:schemeClr val="accent2"/>
                </a:solidFill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Виконавець алгоритму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0" lvl="1" indent="-1333500" algn="just">
              <a:lnSpc>
                <a:spcPct val="130000"/>
              </a:lnSpc>
              <a:buFontTx/>
              <a:buNone/>
            </a:pPr>
            <a:r>
              <a:rPr lang="uk-UA" altLang="uk-UA" sz="3600"/>
              <a:t>Виконавцем алгоритму може бути:</a:t>
            </a:r>
          </a:p>
          <a:p>
            <a:pPr marL="0" indent="0" algn="just">
              <a:lnSpc>
                <a:spcPct val="130000"/>
              </a:lnSpc>
              <a:buFont typeface="Webdings" pitchFamily="18" charset="2"/>
              <a:buChar char=""/>
            </a:pPr>
            <a:r>
              <a:rPr lang="uk-UA" altLang="uk-UA" sz="4000"/>
              <a:t> </a:t>
            </a:r>
            <a:r>
              <a:rPr lang="uk-UA" altLang="uk-UA" sz="4200"/>
              <a:t>Людина</a:t>
            </a:r>
          </a:p>
          <a:p>
            <a:pPr marL="0" indent="0" algn="just">
              <a:lnSpc>
                <a:spcPct val="130000"/>
              </a:lnSpc>
              <a:buFont typeface="Wingdings" pitchFamily="2" charset="2"/>
              <a:buChar char=":"/>
            </a:pPr>
            <a:r>
              <a:rPr lang="uk-UA" altLang="uk-UA" sz="4200"/>
              <a:t> Машина, автомат, комп’ютер</a:t>
            </a:r>
            <a:endParaRPr lang="ru-RU" altLang="uk-UA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652963"/>
            <a:ext cx="27051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652963"/>
            <a:ext cx="249555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b="1">
                <a:solidFill>
                  <a:schemeClr val="tx1"/>
                </a:solidFill>
              </a:rPr>
              <a:t>Словесно-формульна форма подачі алгоритму</a:t>
            </a:r>
            <a:endParaRPr lang="ru-RU" altLang="uk-UA" b="1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uk-UA" altLang="uk-UA" sz="3200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sz="3200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altLang="uk-UA" sz="3200"/>
              <a:t>Приклад 1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3200"/>
              <a:t>Обчислити середнє арифметичне 3-х чисел</a:t>
            </a:r>
            <a:r>
              <a:rPr lang="uk-UA" altLang="uk-UA"/>
              <a:t>.</a:t>
            </a:r>
            <a:endParaRPr lang="ru-RU" altLang="uk-UA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ctr">
              <a:lnSpc>
                <a:spcPct val="120000"/>
              </a:lnSpc>
              <a:buFont typeface="Monotype Sorts" pitchFamily="2" charset="2"/>
              <a:buNone/>
            </a:pPr>
            <a:r>
              <a:rPr lang="uk-UA" altLang="uk-UA">
                <a:solidFill>
                  <a:srgbClr val="160B00"/>
                </a:solidFill>
              </a:rPr>
              <a:t>Алгоритм</a:t>
            </a:r>
          </a:p>
          <a:p>
            <a:pPr marL="381000" lvl="2" indent="0" algn="just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1. </a:t>
            </a:r>
            <a:r>
              <a:rPr lang="uk-UA" altLang="uk-UA" sz="2800" b="1" i="1">
                <a:solidFill>
                  <a:srgbClr val="160B00"/>
                </a:solidFill>
              </a:rPr>
              <a:t>Ввести А</a:t>
            </a:r>
          </a:p>
          <a:p>
            <a:pPr marL="381000" lvl="2" indent="0" algn="just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2. </a:t>
            </a:r>
            <a:r>
              <a:rPr lang="uk-UA" altLang="uk-UA" sz="2800" b="1" i="1">
                <a:solidFill>
                  <a:srgbClr val="160B00"/>
                </a:solidFill>
              </a:rPr>
              <a:t>Ввести В</a:t>
            </a:r>
          </a:p>
          <a:p>
            <a:pPr marL="381000" lvl="2" indent="0" algn="just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3. </a:t>
            </a:r>
            <a:r>
              <a:rPr lang="uk-UA" altLang="uk-UA" sz="2800" b="1" i="1">
                <a:solidFill>
                  <a:srgbClr val="160B00"/>
                </a:solidFill>
              </a:rPr>
              <a:t>Ввести С</a:t>
            </a:r>
          </a:p>
          <a:p>
            <a:pPr marL="381000" lvl="2" indent="0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4. </a:t>
            </a:r>
            <a:r>
              <a:rPr lang="uk-UA" altLang="uk-UA" sz="2800" b="1" i="1">
                <a:solidFill>
                  <a:srgbClr val="160B00"/>
                </a:solidFill>
              </a:rPr>
              <a:t>Обчислити </a:t>
            </a:r>
            <a:r>
              <a:rPr lang="en-US" altLang="uk-UA" sz="2800" b="1" i="1">
                <a:solidFill>
                  <a:srgbClr val="160B00"/>
                </a:solidFill>
              </a:rPr>
              <a:t>SA:=(A+B+C)/3</a:t>
            </a:r>
            <a:endParaRPr lang="uk-UA" altLang="uk-UA" sz="2800" b="1" i="1">
              <a:solidFill>
                <a:srgbClr val="160B00"/>
              </a:solidFill>
            </a:endParaRPr>
          </a:p>
          <a:p>
            <a:pPr marL="381000" lvl="2" indent="0" algn="just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5. </a:t>
            </a:r>
            <a:r>
              <a:rPr lang="uk-UA" altLang="uk-UA" sz="2800" b="1" i="1">
                <a:solidFill>
                  <a:srgbClr val="160B00"/>
                </a:solidFill>
              </a:rPr>
              <a:t>Вивід </a:t>
            </a:r>
            <a:r>
              <a:rPr lang="en-US" altLang="uk-UA" sz="2800" b="1" i="1">
                <a:solidFill>
                  <a:srgbClr val="160B00"/>
                </a:solidFill>
              </a:rPr>
              <a:t>SA</a:t>
            </a:r>
            <a:endParaRPr lang="uk-UA" altLang="uk-UA" sz="2800" b="1" i="1">
              <a:solidFill>
                <a:srgbClr val="160B00"/>
              </a:solidFill>
            </a:endParaRPr>
          </a:p>
          <a:p>
            <a:pPr marL="381000" lvl="2" indent="0" algn="just">
              <a:lnSpc>
                <a:spcPct val="120000"/>
              </a:lnSpc>
              <a:buFontTx/>
              <a:buNone/>
            </a:pPr>
            <a:r>
              <a:rPr lang="ru-RU" altLang="uk-UA" sz="2800" b="1" i="1">
                <a:solidFill>
                  <a:srgbClr val="160B00"/>
                </a:solidFill>
              </a:rPr>
              <a:t>6. </a:t>
            </a:r>
            <a:r>
              <a:rPr lang="uk-UA" altLang="uk-UA" sz="2800" b="1" i="1">
                <a:solidFill>
                  <a:srgbClr val="160B00"/>
                </a:solidFill>
              </a:rPr>
              <a:t>Кінець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sz="6000" b="1">
                <a:solidFill>
                  <a:schemeClr val="accent2"/>
                </a:solidFill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Графічний спосіб подачі алгоритму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ru-RU" altLang="uk-UA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143000" y="2362200"/>
            <a:ext cx="6858000" cy="3276600"/>
            <a:chOff x="1332" y="1335"/>
            <a:chExt cx="6390" cy="3831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1332" y="1335"/>
              <a:ext cx="6390" cy="3831"/>
              <a:chOff x="1332" y="1284"/>
              <a:chExt cx="6390" cy="3831"/>
            </a:xfrm>
          </p:grpSpPr>
          <p:sp>
            <p:nvSpPr>
              <p:cNvPr id="11270" name="AutoShape 6"/>
              <p:cNvSpPr>
                <a:spLocks noChangeArrowheads="1"/>
              </p:cNvSpPr>
              <p:nvPr/>
            </p:nvSpPr>
            <p:spPr bwMode="auto">
              <a:xfrm>
                <a:off x="2040" y="1994"/>
                <a:ext cx="1420" cy="426"/>
              </a:xfrm>
              <a:prstGeom prst="roundRect">
                <a:avLst>
                  <a:gd name="adj" fmla="val 16667"/>
                </a:avLst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11271" name="Group 7"/>
              <p:cNvGrpSpPr>
                <a:grpSpLocks/>
              </p:cNvGrpSpPr>
              <p:nvPr/>
            </p:nvGrpSpPr>
            <p:grpSpPr bwMode="auto">
              <a:xfrm>
                <a:off x="1332" y="1284"/>
                <a:ext cx="6390" cy="3831"/>
                <a:chOff x="1477" y="12553"/>
                <a:chExt cx="6390" cy="3831"/>
              </a:xfrm>
            </p:grpSpPr>
            <p:sp>
              <p:nvSpPr>
                <p:cNvPr id="1127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045" y="13263"/>
                  <a:ext cx="1420" cy="4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444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uk-UA" sz="1200" b="0">
                      <a:solidFill>
                        <a:schemeClr val="tx1"/>
                      </a:solidFill>
                    </a:rPr>
                    <a:t>Кінець</a:t>
                  </a:r>
                </a:p>
              </p:txBody>
            </p:sp>
            <p:grpSp>
              <p:nvGrpSpPr>
                <p:cNvPr id="11273" name="Group 9"/>
                <p:cNvGrpSpPr>
                  <a:grpSpLocks/>
                </p:cNvGrpSpPr>
                <p:nvPr/>
              </p:nvGrpSpPr>
              <p:grpSpPr bwMode="auto">
                <a:xfrm>
                  <a:off x="1477" y="12553"/>
                  <a:ext cx="6390" cy="3831"/>
                  <a:chOff x="1335" y="12553"/>
                  <a:chExt cx="6390" cy="3831"/>
                </a:xfrm>
              </p:grpSpPr>
              <p:sp>
                <p:nvSpPr>
                  <p:cNvPr id="1127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2045" y="13973"/>
                    <a:ext cx="1420" cy="426"/>
                  </a:xfrm>
                  <a:prstGeom prst="parallelogram">
                    <a:avLst>
                      <a:gd name="adj" fmla="val 83333"/>
                    </a:avLst>
                  </a:prstGeom>
                  <a:noFill/>
                  <a:ln w="444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  <p:sp>
                <p:nvSpPr>
                  <p:cNvPr id="1127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2045" y="14683"/>
                    <a:ext cx="1420" cy="568"/>
                  </a:xfrm>
                  <a:prstGeom prst="flowChartProcess">
                    <a:avLst/>
                  </a:prstGeom>
                  <a:noFill/>
                  <a:ln w="444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  <p:grpSp>
                <p:nvGrpSpPr>
                  <p:cNvPr id="1127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1335" y="15532"/>
                    <a:ext cx="2698" cy="852"/>
                    <a:chOff x="1335" y="15532"/>
                    <a:chExt cx="2698" cy="852"/>
                  </a:xfrm>
                </p:grpSpPr>
                <p:grpSp>
                  <p:nvGrpSpPr>
                    <p:cNvPr id="11277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15532"/>
                      <a:ext cx="1704" cy="852"/>
                      <a:chOff x="1903" y="14541"/>
                      <a:chExt cx="1704" cy="852"/>
                    </a:xfrm>
                  </p:grpSpPr>
                  <p:sp>
                    <p:nvSpPr>
                      <p:cNvPr id="11278" name="AutoShap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87" y="14825"/>
                        <a:ext cx="1136" cy="568"/>
                      </a:xfrm>
                      <a:prstGeom prst="flowChartDecision">
                        <a:avLst/>
                      </a:prstGeom>
                      <a:noFill/>
                      <a:ln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uk-UA"/>
                      </a:p>
                    </p:txBody>
                  </p:sp>
                  <p:grpSp>
                    <p:nvGrpSpPr>
                      <p:cNvPr id="11279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3" y="15109"/>
                        <a:ext cx="284" cy="284"/>
                        <a:chOff x="5879" y="14967"/>
                        <a:chExt cx="284" cy="284"/>
                      </a:xfrm>
                    </p:grpSpPr>
                    <p:sp>
                      <p:nvSpPr>
                        <p:cNvPr id="11280" name="Line 1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879" y="14967"/>
                          <a:ext cx="284" cy="0"/>
                        </a:xfrm>
                        <a:prstGeom prst="line">
                          <a:avLst/>
                        </a:prstGeom>
                        <a:noFill/>
                        <a:ln w="444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uk-UA"/>
                        </a:p>
                      </p:txBody>
                    </p:sp>
                    <p:sp>
                      <p:nvSpPr>
                        <p:cNvPr id="11281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879" y="14967"/>
                          <a:ext cx="0" cy="284"/>
                        </a:xfrm>
                        <a:prstGeom prst="line">
                          <a:avLst/>
                        </a:prstGeom>
                        <a:noFill/>
                        <a:ln w="444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uk-UA"/>
                        </a:p>
                      </p:txBody>
                    </p:sp>
                  </p:grpSp>
                  <p:sp>
                    <p:nvSpPr>
                      <p:cNvPr id="11282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755" y="14541"/>
                        <a:ext cx="0" cy="284"/>
                      </a:xfrm>
                      <a:prstGeom prst="line">
                        <a:avLst/>
                      </a:prstGeom>
                      <a:noFill/>
                      <a:ln w="44450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uk-UA"/>
                      </a:p>
                    </p:txBody>
                  </p:sp>
                  <p:grpSp>
                    <p:nvGrpSpPr>
                      <p:cNvPr id="11283" name="Group 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23" y="15109"/>
                        <a:ext cx="284" cy="284"/>
                        <a:chOff x="5169" y="14967"/>
                        <a:chExt cx="284" cy="284"/>
                      </a:xfrm>
                    </p:grpSpPr>
                    <p:sp>
                      <p:nvSpPr>
                        <p:cNvPr id="11284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169" y="14967"/>
                          <a:ext cx="284" cy="0"/>
                        </a:xfrm>
                        <a:prstGeom prst="line">
                          <a:avLst/>
                        </a:prstGeom>
                        <a:noFill/>
                        <a:ln w="444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uk-UA"/>
                        </a:p>
                      </p:txBody>
                    </p:sp>
                    <p:sp>
                      <p:nvSpPr>
                        <p:cNvPr id="11285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453" y="14967"/>
                          <a:ext cx="0" cy="284"/>
                        </a:xfrm>
                        <a:prstGeom prst="line">
                          <a:avLst/>
                        </a:prstGeom>
                        <a:noFill/>
                        <a:ln w="444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uk-UA"/>
                        </a:p>
                      </p:txBody>
                    </p:sp>
                  </p:grpSp>
                </p:grpSp>
                <p:sp>
                  <p:nvSpPr>
                    <p:cNvPr id="11286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35" y="15674"/>
                      <a:ext cx="994" cy="4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444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ru-RU" altLang="uk-UA" sz="1800" b="0">
                          <a:solidFill>
                            <a:schemeClr val="tx1"/>
                          </a:solidFill>
                        </a:rPr>
                        <a:t>Так</a:t>
                      </a:r>
                      <a:endParaRPr lang="ru-RU" altLang="uk-UA" sz="1000" b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287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39" y="15677"/>
                      <a:ext cx="994" cy="4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444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ru-RU" altLang="uk-UA" sz="1600" b="0">
                          <a:solidFill>
                            <a:schemeClr val="tx1"/>
                          </a:solidFill>
                        </a:rPr>
                        <a:t>Ні</a:t>
                      </a:r>
                      <a:endParaRPr lang="ru-RU" altLang="uk-UA" sz="1000" b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128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91" y="12553"/>
                    <a:ext cx="3124" cy="9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 altLang="uk-UA" sz="2400" b="0">
                        <a:solidFill>
                          <a:schemeClr val="tx1"/>
                        </a:solidFill>
                      </a:rPr>
                      <a:t>Початок або кінець алгоритму</a:t>
                    </a:r>
                    <a:endParaRPr lang="ru-RU" altLang="uk-UA" sz="1400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28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5" y="12553"/>
                    <a:ext cx="1420" cy="42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ru-RU" altLang="uk-UA" sz="1200" b="0">
                        <a:solidFill>
                          <a:schemeClr val="tx1"/>
                        </a:solidFill>
                      </a:rPr>
                      <a:t>Початок</a:t>
                    </a:r>
                  </a:p>
                </p:txBody>
              </p:sp>
              <p:sp>
                <p:nvSpPr>
                  <p:cNvPr id="1129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91" y="13547"/>
                    <a:ext cx="3124" cy="113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uk-UA" altLang="uk-UA" sz="2200" b="0">
                        <a:solidFill>
                          <a:schemeClr val="tx1"/>
                        </a:solidFill>
                      </a:rPr>
                      <a:t>Введення даних або вивід результату, повідомлень</a:t>
                    </a:r>
                  </a:p>
                </p:txBody>
              </p:sp>
              <p:sp>
                <p:nvSpPr>
                  <p:cNvPr id="1129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3" y="14683"/>
                    <a:ext cx="3550" cy="5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 altLang="uk-UA" sz="2400" b="0">
                        <a:solidFill>
                          <a:schemeClr val="tx1"/>
                        </a:solidFill>
                      </a:rPr>
                      <a:t>Дія, вказівка, обчислення</a:t>
                    </a:r>
                  </a:p>
                </p:txBody>
              </p:sp>
              <p:sp>
                <p:nvSpPr>
                  <p:cNvPr id="11292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5" y="15674"/>
                    <a:ext cx="3550" cy="42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444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 altLang="uk-UA" sz="2400" b="0">
                        <a:solidFill>
                          <a:schemeClr val="tx1"/>
                        </a:solidFill>
                      </a:rPr>
                      <a:t>Умовний перехід</a:t>
                    </a:r>
                    <a:endParaRPr lang="ru-RU" altLang="uk-UA" sz="1400" b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  <p:sp>
          <p:nvSpPr>
            <p:cNvPr id="11293" name="AutoShape 29"/>
            <p:cNvSpPr>
              <a:spLocks noChangeArrowheads="1"/>
            </p:cNvSpPr>
            <p:nvPr/>
          </p:nvSpPr>
          <p:spPr bwMode="auto">
            <a:xfrm>
              <a:off x="2045" y="1335"/>
              <a:ext cx="1420" cy="426"/>
            </a:xfrm>
            <a:prstGeom prst="roundRect">
              <a:avLst>
                <a:gd name="adj" fmla="val 16667"/>
              </a:avLst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uk-UA" altLang="uk-UA" b="1">
                <a:solidFill>
                  <a:schemeClr val="tx1"/>
                </a:solidFill>
              </a:rPr>
              <a:t>Графічний спосіб подачі алгоритму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828800"/>
            <a:ext cx="3200400" cy="41148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sz="2800"/>
              <a:t> Приклад 2 </a:t>
            </a:r>
          </a:p>
          <a:p>
            <a:pPr marL="0" indent="0" algn="just">
              <a:lnSpc>
                <a:spcPct val="120000"/>
              </a:lnSpc>
              <a:buFont typeface="Monotype Sorts" pitchFamily="2" charset="2"/>
              <a:buNone/>
            </a:pPr>
            <a:r>
              <a:rPr lang="uk-UA" altLang="uk-UA" sz="2800"/>
              <a:t>Обчислити середнє арифметичне 3-х чисел.</a:t>
            </a:r>
          </a:p>
          <a:p>
            <a:pPr marL="0" indent="0" algn="just">
              <a:buFont typeface="Monotype Sorts" pitchFamily="2" charset="2"/>
              <a:buNone/>
            </a:pPr>
            <a:endParaRPr lang="uk-UA" altLang="uk-UA" sz="2800"/>
          </a:p>
          <a:p>
            <a:pPr marL="0" indent="0"/>
            <a:endParaRPr lang="ru-RU" altLang="uk-UA" sz="2800"/>
          </a:p>
        </p:txBody>
      </p:sp>
      <p:sp>
        <p:nvSpPr>
          <p:cNvPr id="12292" name="Rectangle 4"/>
          <p:cNvSpPr>
            <a:spLocks noGrp="1" noChangeAspect="1" noChangeArrowheads="1"/>
          </p:cNvSpPr>
          <p:nvPr>
            <p:ph type="clipArt" sz="half" idx="2"/>
          </p:nvPr>
        </p:nvSpPr>
        <p:spPr>
          <a:xfrm>
            <a:off x="4419600" y="1828800"/>
            <a:ext cx="4343400" cy="41148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path path="rect">
              <a:fillToRect r="100000" b="100000"/>
            </a:path>
          </a:gradFill>
          <a:ln/>
        </p:spPr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4876800" y="1905000"/>
            <a:ext cx="3657600" cy="4038600"/>
            <a:chOff x="3320" y="6021"/>
            <a:chExt cx="3408" cy="4118"/>
          </a:xfrm>
        </p:grpSpPr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3320" y="6021"/>
              <a:ext cx="3408" cy="4118"/>
              <a:chOff x="3320" y="6021"/>
              <a:chExt cx="3408" cy="4118"/>
            </a:xfrm>
          </p:grpSpPr>
          <p:grpSp>
            <p:nvGrpSpPr>
              <p:cNvPr id="12295" name="Group 7"/>
              <p:cNvGrpSpPr>
                <a:grpSpLocks/>
              </p:cNvGrpSpPr>
              <p:nvPr/>
            </p:nvGrpSpPr>
            <p:grpSpPr bwMode="auto">
              <a:xfrm>
                <a:off x="4172" y="6021"/>
                <a:ext cx="1707" cy="426"/>
                <a:chOff x="4172" y="6021"/>
                <a:chExt cx="1707" cy="426"/>
              </a:xfrm>
            </p:grpSpPr>
            <p:sp>
              <p:nvSpPr>
                <p:cNvPr id="12296" name="AutoShape 8"/>
                <p:cNvSpPr>
                  <a:spLocks noChangeArrowheads="1"/>
                </p:cNvSpPr>
                <p:nvPr/>
              </p:nvSpPr>
              <p:spPr bwMode="auto">
                <a:xfrm>
                  <a:off x="4172" y="6021"/>
                  <a:ext cx="1707" cy="426"/>
                </a:xfrm>
                <a:prstGeom prst="flowChartAlternateProcess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444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22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317" y="6021"/>
                  <a:ext cx="1420" cy="42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444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uk-UA" altLang="uk-UA" sz="1400" b="0">
                      <a:solidFill>
                        <a:schemeClr val="tx1"/>
                      </a:solidFill>
                    </a:rPr>
                    <a:t>Початок</a:t>
                  </a:r>
                </a:p>
              </p:txBody>
            </p:sp>
          </p:grpSp>
          <p:grpSp>
            <p:nvGrpSpPr>
              <p:cNvPr id="12298" name="Group 10"/>
              <p:cNvGrpSpPr>
                <a:grpSpLocks/>
              </p:cNvGrpSpPr>
              <p:nvPr/>
            </p:nvGrpSpPr>
            <p:grpSpPr bwMode="auto">
              <a:xfrm>
                <a:off x="3320" y="6731"/>
                <a:ext cx="3408" cy="568"/>
                <a:chOff x="3320" y="6731"/>
                <a:chExt cx="3408" cy="568"/>
              </a:xfrm>
            </p:grpSpPr>
            <p:sp>
              <p:nvSpPr>
                <p:cNvPr id="12299" name="AutoShape 11"/>
                <p:cNvSpPr>
                  <a:spLocks noChangeArrowheads="1"/>
                </p:cNvSpPr>
                <p:nvPr/>
              </p:nvSpPr>
              <p:spPr bwMode="auto">
                <a:xfrm>
                  <a:off x="3320" y="6731"/>
                  <a:ext cx="3408" cy="568"/>
                </a:xfrm>
                <a:prstGeom prst="flowChartInputOutpu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444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230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888" y="6731"/>
                  <a:ext cx="2272" cy="5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444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uk-UA" altLang="uk-UA" sz="2400" b="0">
                      <a:solidFill>
                        <a:schemeClr val="tx1"/>
                      </a:solidFill>
                    </a:rPr>
                    <a:t>Ввести А,В, С</a:t>
                  </a:r>
                  <a:endParaRPr lang="uk-UA" altLang="uk-UA" sz="1400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301" name="Text Box 13"/>
              <p:cNvSpPr txBox="1">
                <a:spLocks noChangeArrowheads="1"/>
              </p:cNvSpPr>
              <p:nvPr/>
            </p:nvSpPr>
            <p:spPr bwMode="auto">
              <a:xfrm>
                <a:off x="3607" y="7725"/>
                <a:ext cx="2840" cy="568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altLang="uk-UA" sz="2400" b="0">
                    <a:solidFill>
                      <a:schemeClr val="tx1"/>
                    </a:solidFill>
                  </a:rPr>
                  <a:t>SA:=(A+B+C)/3</a:t>
                </a:r>
                <a:endParaRPr lang="en-US" altLang="uk-UA" sz="1400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302" name="Group 14"/>
              <p:cNvGrpSpPr>
                <a:grpSpLocks/>
              </p:cNvGrpSpPr>
              <p:nvPr/>
            </p:nvGrpSpPr>
            <p:grpSpPr bwMode="auto">
              <a:xfrm>
                <a:off x="3320" y="8719"/>
                <a:ext cx="3408" cy="568"/>
                <a:chOff x="3320" y="6731"/>
                <a:chExt cx="3408" cy="568"/>
              </a:xfrm>
            </p:grpSpPr>
            <p:sp>
              <p:nvSpPr>
                <p:cNvPr id="12303" name="AutoShape 15"/>
                <p:cNvSpPr>
                  <a:spLocks noChangeArrowheads="1"/>
                </p:cNvSpPr>
                <p:nvPr/>
              </p:nvSpPr>
              <p:spPr bwMode="auto">
                <a:xfrm>
                  <a:off x="3320" y="6731"/>
                  <a:ext cx="3408" cy="568"/>
                </a:xfrm>
                <a:prstGeom prst="flowChartInputOutpu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444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230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88" y="6731"/>
                  <a:ext cx="2272" cy="5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444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uk-UA" altLang="uk-UA" sz="2400" b="0">
                      <a:solidFill>
                        <a:schemeClr val="tx1"/>
                      </a:solidFill>
                    </a:rPr>
                    <a:t>Вивід </a:t>
                  </a:r>
                  <a:r>
                    <a:rPr lang="en-US" altLang="uk-UA" sz="2400" b="0">
                      <a:solidFill>
                        <a:schemeClr val="tx1"/>
                      </a:solidFill>
                    </a:rPr>
                    <a:t>SA</a:t>
                  </a:r>
                  <a:endParaRPr lang="en-US" altLang="uk-UA" sz="1400" b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305" name="Group 17"/>
              <p:cNvGrpSpPr>
                <a:grpSpLocks/>
              </p:cNvGrpSpPr>
              <p:nvPr/>
            </p:nvGrpSpPr>
            <p:grpSpPr bwMode="auto">
              <a:xfrm>
                <a:off x="4172" y="9713"/>
                <a:ext cx="1707" cy="426"/>
                <a:chOff x="4172" y="6021"/>
                <a:chExt cx="1707" cy="426"/>
              </a:xfrm>
            </p:grpSpPr>
            <p:sp>
              <p:nvSpPr>
                <p:cNvPr id="12306" name="AutoShape 18"/>
                <p:cNvSpPr>
                  <a:spLocks noChangeArrowheads="1"/>
                </p:cNvSpPr>
                <p:nvPr/>
              </p:nvSpPr>
              <p:spPr bwMode="auto">
                <a:xfrm>
                  <a:off x="4172" y="6021"/>
                  <a:ext cx="1707" cy="426"/>
                </a:xfrm>
                <a:prstGeom prst="flowChartAlternateProcess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444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23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317" y="6021"/>
                  <a:ext cx="1420" cy="42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444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uk-UA" altLang="uk-UA" sz="1400" b="0">
                      <a:solidFill>
                        <a:schemeClr val="tx1"/>
                      </a:solidFill>
                    </a:rPr>
                    <a:t>Кінець</a:t>
                  </a:r>
                </a:p>
              </p:txBody>
            </p:sp>
          </p:grpSp>
        </p:grp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>
              <a:off x="5027" y="6447"/>
              <a:ext cx="0" cy="284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>
              <a:off x="5027" y="7299"/>
              <a:ext cx="0" cy="426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5027" y="8293"/>
              <a:ext cx="0" cy="426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5027" y="9287"/>
              <a:ext cx="0" cy="426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Тетрадь.pot">
  <a:themeElements>
    <a:clrScheme name="Тетрадь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uk-UA" sz="2800" b="1" i="0" u="none" strike="noStrike" cap="none" normalizeH="0" baseline="0" smtClean="0">
            <a:ln>
              <a:noFill/>
            </a:ln>
            <a:solidFill>
              <a:srgbClr val="160B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uk-UA" sz="2800" b="1" i="0" u="none" strike="noStrike" cap="none" normalizeH="0" baseline="0" smtClean="0">
            <a:ln>
              <a:noFill/>
            </a:ln>
            <a:solidFill>
              <a:srgbClr val="160B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114</TotalTime>
  <Words>338</Words>
  <Application>Microsoft Office PowerPoint</Application>
  <PresentationFormat>Екран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Тетрадь.pot</vt:lpstr>
      <vt:lpstr>Слайд 1</vt:lpstr>
      <vt:lpstr> Поняття алгоритму</vt:lpstr>
      <vt:lpstr> Поняття алгоритму</vt:lpstr>
      <vt:lpstr> Властивості алгоритму</vt:lpstr>
      <vt:lpstr> Способи подання алгоритмів</vt:lpstr>
      <vt:lpstr> Виконавець алгоритму</vt:lpstr>
      <vt:lpstr>Словесно-формульна форма подачі алгоритму</vt:lpstr>
      <vt:lpstr> Графічний спосіб подачі алгоритму</vt:lpstr>
      <vt:lpstr>Графічний спосіб подачі алгоритму</vt:lpstr>
      <vt:lpstr> Опис алгоритму на навчальній алгоритмічній мові</vt:lpstr>
      <vt:lpstr>Опис алгоритму на навчальній алгоритмічній мові</vt:lpstr>
      <vt:lpstr>Програма</vt:lpstr>
      <vt:lpstr>Контрольні запитання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алгоритмізації та програмування</dc:title>
  <dc:creator>User</dc:creator>
  <cp:lastModifiedBy>u1</cp:lastModifiedBy>
  <cp:revision>29</cp:revision>
  <dcterms:created xsi:type="dcterms:W3CDTF">1601-01-01T00:00:00Z</dcterms:created>
  <dcterms:modified xsi:type="dcterms:W3CDTF">2015-01-21T11:51:44Z</dcterms:modified>
</cp:coreProperties>
</file>