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06F58-3D7D-42DD-A554-ED90B1BE215D}" type="datetimeFigureOut">
              <a:rPr lang="uk-UA" smtClean="0"/>
              <a:pPr/>
              <a:t>04.02.2016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4934B-DC96-4932-B367-BF9771CA86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7384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4934B-DC96-4932-B367-BF9771CA8650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586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256" y="908720"/>
            <a:ext cx="6268148" cy="259228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Апаратне забезпечення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комп’ю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терних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систем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781128"/>
          </a:xfrm>
        </p:spPr>
        <p:txBody>
          <a:bodyPr>
            <a:normAutofit lnSpcReduction="10000"/>
          </a:bodyPr>
          <a:lstStyle/>
          <a:p>
            <a:r>
              <a:rPr lang="uk-UA" sz="1600" dirty="0" smtClean="0"/>
              <a:t>2.Маніпулятори</a:t>
            </a:r>
          </a:p>
          <a:p>
            <a:pPr marL="0" indent="0">
              <a:buNone/>
            </a:pPr>
            <a:r>
              <a:rPr lang="uk-UA" sz="1600" dirty="0" smtClean="0"/>
              <a:t>(мишка,джойстик)</a:t>
            </a:r>
          </a:p>
          <a:p>
            <a:pPr marL="0" indent="0">
              <a:buNone/>
            </a:pPr>
            <a:r>
              <a:rPr lang="uk-UA" sz="1400" dirty="0"/>
              <a:t>Комп'ютерна миша - це </a:t>
            </a:r>
            <a:r>
              <a:rPr lang="uk-UA" sz="1400" dirty="0" err="1"/>
              <a:t>координаторное</a:t>
            </a:r>
            <a:r>
              <a:rPr lang="uk-UA" sz="1400" dirty="0"/>
              <a:t> пристрій уведення інформації в </a:t>
            </a:r>
            <a:r>
              <a:rPr lang="uk-UA" sz="1400" dirty="0" err="1" smtClean="0"/>
              <a:t>комп'ютер.Чи</a:t>
            </a:r>
            <a:r>
              <a:rPr lang="uk-UA" sz="1400" dirty="0" smtClean="0"/>
              <a:t> </a:t>
            </a:r>
            <a:r>
              <a:rPr lang="uk-UA" sz="1400" dirty="0"/>
              <a:t>часто ви бачили, щоб при виборі комп'ютера покупець причепливо ставився й до вибору миші? Навряд чи. І зовсім дарма, адже від того, наскільки вдало, «по руці» обрана мишка, залежить і комфорт роботи з комп'ютером. Так що настійно радимо серйозно поставитися до вибору так званої комп'ютерної периферії</a:t>
            </a:r>
            <a:r>
              <a:rPr lang="uk-UA" sz="1400" dirty="0" smtClean="0"/>
              <a:t>.</a:t>
            </a:r>
          </a:p>
          <a:p>
            <a:pPr marL="0" indent="0">
              <a:buNone/>
            </a:pPr>
            <a:r>
              <a:rPr lang="uk-UA" sz="1400" dirty="0" smtClean="0"/>
              <a:t>Джойстик - </a:t>
            </a:r>
            <a:r>
              <a:rPr lang="ru-RU" sz="1400" dirty="0" err="1"/>
              <a:t>пристрій</a:t>
            </a:r>
            <a:r>
              <a:rPr lang="ru-RU" sz="1400" dirty="0"/>
              <a:t> </a:t>
            </a:r>
            <a:r>
              <a:rPr lang="ru-RU" sz="1400" dirty="0" err="1"/>
              <a:t>введення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, яке </a:t>
            </a:r>
            <a:r>
              <a:rPr lang="ru-RU" sz="1400" dirty="0" err="1"/>
              <a:t>являє</a:t>
            </a:r>
            <a:r>
              <a:rPr lang="ru-RU" sz="1400" dirty="0"/>
              <a:t> собою </a:t>
            </a:r>
            <a:r>
              <a:rPr lang="ru-RU" sz="1400" dirty="0" err="1"/>
              <a:t>хитку</a:t>
            </a:r>
            <a:r>
              <a:rPr lang="ru-RU" sz="1400" dirty="0"/>
              <a:t> в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площинах</a:t>
            </a:r>
            <a:r>
              <a:rPr lang="ru-RU" sz="1400" dirty="0"/>
              <a:t> ручку. </a:t>
            </a:r>
            <a:r>
              <a:rPr lang="ru-RU" sz="1400" dirty="0" err="1"/>
              <a:t>Нахиляючи</a:t>
            </a:r>
            <a:r>
              <a:rPr lang="ru-RU" sz="1400" dirty="0"/>
              <a:t> ручку вперед, назад, </a:t>
            </a:r>
            <a:r>
              <a:rPr lang="ru-RU" sz="1400" dirty="0" err="1"/>
              <a:t>вліво</a:t>
            </a:r>
            <a:r>
              <a:rPr lang="ru-RU" sz="1400" dirty="0"/>
              <a:t> і вправо, </a:t>
            </a:r>
            <a:r>
              <a:rPr lang="ru-RU" sz="1400" dirty="0" err="1"/>
              <a:t>користувач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пересувати</a:t>
            </a:r>
            <a:r>
              <a:rPr lang="ru-RU" sz="1400" dirty="0"/>
              <a:t> </a:t>
            </a:r>
            <a:r>
              <a:rPr lang="ru-RU" sz="1400" dirty="0" err="1"/>
              <a:t>небудь</a:t>
            </a:r>
            <a:r>
              <a:rPr lang="ru-RU" sz="1400" dirty="0"/>
              <a:t> по </a:t>
            </a:r>
            <a:r>
              <a:rPr lang="ru-RU" sz="1400" dirty="0" err="1"/>
              <a:t>екрану</a:t>
            </a:r>
            <a:r>
              <a:rPr lang="ru-RU" sz="1400" dirty="0"/>
              <a:t>. На </a:t>
            </a:r>
            <a:r>
              <a:rPr lang="ru-RU" sz="1400" dirty="0" err="1"/>
              <a:t>ручці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в </a:t>
            </a:r>
            <a:r>
              <a:rPr lang="ru-RU" sz="1400" dirty="0" err="1"/>
              <a:t>платформі</a:t>
            </a:r>
            <a:r>
              <a:rPr lang="ru-RU" sz="1400" dirty="0"/>
              <a:t>, на </a:t>
            </a:r>
            <a:r>
              <a:rPr lang="ru-RU" sz="1400" dirty="0" err="1"/>
              <a:t>якій</a:t>
            </a:r>
            <a:r>
              <a:rPr lang="ru-RU" sz="1400" dirty="0"/>
              <a:t> вона </a:t>
            </a:r>
            <a:r>
              <a:rPr lang="ru-RU" sz="1400" dirty="0" err="1"/>
              <a:t>кріпиться</a:t>
            </a:r>
            <a:r>
              <a:rPr lang="ru-RU" sz="1400" dirty="0"/>
              <a:t>, </a:t>
            </a:r>
            <a:r>
              <a:rPr lang="ru-RU" sz="1400" dirty="0" err="1"/>
              <a:t>зазвичай</a:t>
            </a:r>
            <a:r>
              <a:rPr lang="ru-RU" sz="1400" dirty="0"/>
              <a:t> </a:t>
            </a:r>
            <a:r>
              <a:rPr lang="ru-RU" sz="1400" dirty="0" err="1"/>
              <a:t>розташовуються</a:t>
            </a:r>
            <a:r>
              <a:rPr lang="ru-RU" sz="1400" dirty="0"/>
              <a:t> кнопки і </a:t>
            </a:r>
            <a:r>
              <a:rPr lang="ru-RU" sz="1400" dirty="0" err="1"/>
              <a:t>перемикачі</a:t>
            </a:r>
            <a:r>
              <a:rPr lang="ru-RU" sz="1400" dirty="0"/>
              <a:t> </a:t>
            </a:r>
            <a:r>
              <a:rPr lang="ru-RU" sz="1400" dirty="0" err="1"/>
              <a:t>різного</a:t>
            </a:r>
            <a:r>
              <a:rPr lang="ru-RU" sz="1400" dirty="0"/>
              <a:t> </a:t>
            </a:r>
            <a:r>
              <a:rPr lang="ru-RU" sz="1400" dirty="0" err="1"/>
              <a:t>призначення</a:t>
            </a:r>
            <a:r>
              <a:rPr lang="ru-RU" sz="1400" dirty="0"/>
              <a:t>.</a:t>
            </a:r>
            <a:endParaRPr lang="uk-UA" sz="1400" dirty="0"/>
          </a:p>
        </p:txBody>
      </p:sp>
      <p:pic>
        <p:nvPicPr>
          <p:cNvPr id="7170" name="Picture 2" descr="C:\Users\Vict\Desktop\информатика\Logitech_B110_Mouse_Optical_OEM-05e1ec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527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ct\Desktop\информатика\1_ma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556792"/>
            <a:ext cx="32643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0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20506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3.Сканер</a:t>
            </a:r>
          </a:p>
          <a:p>
            <a:pPr marL="0" indent="0">
              <a:buNone/>
            </a:pPr>
            <a:r>
              <a:rPr lang="uk-UA" sz="1400" dirty="0" smtClean="0"/>
              <a:t>Сканер - </a:t>
            </a:r>
            <a:r>
              <a:rPr lang="ru-RU" sz="1400" dirty="0" err="1" smtClean="0"/>
              <a:t>пристрій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аналізуючи</a:t>
            </a:r>
            <a:r>
              <a:rPr lang="ru-RU" sz="1400" dirty="0"/>
              <a:t> </a:t>
            </a:r>
            <a:r>
              <a:rPr lang="ru-RU" sz="1400" dirty="0" err="1"/>
              <a:t>певний</a:t>
            </a:r>
            <a:r>
              <a:rPr lang="ru-RU" sz="1400" dirty="0"/>
              <a:t> </a:t>
            </a:r>
            <a:r>
              <a:rPr lang="ru-RU" sz="1400" dirty="0" err="1"/>
              <a:t>об'єкт</a:t>
            </a:r>
            <a:r>
              <a:rPr lang="ru-RU" sz="1400" dirty="0"/>
              <a:t>, </a:t>
            </a:r>
            <a:r>
              <a:rPr lang="ru-RU" sz="1400" dirty="0" err="1"/>
              <a:t>створює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цифрове</a:t>
            </a:r>
            <a:r>
              <a:rPr lang="ru-RU" sz="1400" dirty="0"/>
              <a:t> </a:t>
            </a:r>
            <a:r>
              <a:rPr lang="ru-RU" sz="1400" dirty="0" err="1"/>
              <a:t>зображення</a:t>
            </a:r>
            <a:r>
              <a:rPr lang="ru-RU" sz="1400" dirty="0"/>
              <a:t>. </a:t>
            </a:r>
            <a:r>
              <a:rPr lang="ru-RU" sz="1400" dirty="0" err="1"/>
              <a:t>Процес</a:t>
            </a:r>
            <a:r>
              <a:rPr lang="ru-RU" sz="1400" dirty="0"/>
              <a:t> </a:t>
            </a:r>
            <a:r>
              <a:rPr lang="ru-RU" sz="1400" dirty="0" err="1"/>
              <a:t>отримання</a:t>
            </a:r>
            <a:r>
              <a:rPr lang="ru-RU" sz="1400" dirty="0"/>
              <a:t> такого </a:t>
            </a:r>
            <a:r>
              <a:rPr lang="ru-RU" sz="1400" dirty="0" err="1"/>
              <a:t>зображення</a:t>
            </a:r>
            <a:r>
              <a:rPr lang="ru-RU" sz="1400" dirty="0"/>
              <a:t> </a:t>
            </a:r>
            <a:r>
              <a:rPr lang="ru-RU" sz="1400" dirty="0" err="1"/>
              <a:t>називають</a:t>
            </a:r>
            <a:r>
              <a:rPr lang="ru-RU" sz="1400" dirty="0"/>
              <a:t> </a:t>
            </a:r>
            <a:r>
              <a:rPr lang="ru-RU" sz="1400" dirty="0" err="1"/>
              <a:t>скануванням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сканерів</a:t>
            </a:r>
            <a:r>
              <a:rPr lang="ru-RU" sz="1400" dirty="0" smtClean="0"/>
              <a:t>:</a:t>
            </a:r>
          </a:p>
          <a:p>
            <a:r>
              <a:rPr lang="ru-RU" sz="1400" dirty="0" err="1" smtClean="0"/>
              <a:t>Планшетні</a:t>
            </a:r>
            <a:endParaRPr lang="ru-RU" sz="1400" dirty="0" smtClean="0"/>
          </a:p>
          <a:p>
            <a:r>
              <a:rPr lang="ru-RU" sz="1400" dirty="0" err="1" smtClean="0"/>
              <a:t>Ручні</a:t>
            </a:r>
            <a:endParaRPr lang="ru-RU" sz="1400" dirty="0" smtClean="0"/>
          </a:p>
          <a:p>
            <a:r>
              <a:rPr lang="ru-RU" sz="1400" dirty="0" err="1" smtClean="0"/>
              <a:t>Аркушопротяжні</a:t>
            </a:r>
            <a:endParaRPr lang="ru-RU" sz="1400" dirty="0" smtClean="0"/>
          </a:p>
          <a:p>
            <a:r>
              <a:rPr lang="ru-RU" sz="1400" dirty="0" err="1" smtClean="0"/>
              <a:t>Орбітальні</a:t>
            </a:r>
            <a:endParaRPr lang="ru-RU" sz="1400" dirty="0" smtClean="0"/>
          </a:p>
          <a:p>
            <a:r>
              <a:rPr lang="uk-UA" sz="1400" dirty="0" smtClean="0"/>
              <a:t>Барабанні</a:t>
            </a:r>
          </a:p>
          <a:p>
            <a:r>
              <a:rPr lang="uk-UA" sz="1400" dirty="0" smtClean="0"/>
              <a:t>Слайд-сканери</a:t>
            </a:r>
          </a:p>
          <a:p>
            <a:r>
              <a:rPr lang="uk-UA" sz="1400" dirty="0" smtClean="0"/>
              <a:t>Сканери штрих-коду</a:t>
            </a:r>
            <a:endParaRPr lang="uk-UA" sz="1400" dirty="0"/>
          </a:p>
        </p:txBody>
      </p:sp>
      <p:pic>
        <p:nvPicPr>
          <p:cNvPr id="8194" name="Picture 2" descr="C:\Users\Vict\Desktop\информатика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744416" cy="27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ict\Desktop\информатика\shop_items_catalog_image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87500" cy="27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ict\Desktop\информатика\v500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2664296" cy="17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0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63711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4.Мікрофон</a:t>
            </a:r>
          </a:p>
          <a:p>
            <a:pPr marL="0" indent="0">
              <a:buNone/>
            </a:pPr>
            <a:r>
              <a:rPr lang="ru-RU" sz="1600" dirty="0" err="1" smtClean="0"/>
              <a:t>Прилад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перетворює</a:t>
            </a:r>
            <a:r>
              <a:rPr lang="ru-RU" sz="1600" dirty="0"/>
              <a:t> </a:t>
            </a:r>
            <a:r>
              <a:rPr lang="ru-RU" sz="1600" dirty="0" err="1"/>
              <a:t>звукові</a:t>
            </a:r>
            <a:r>
              <a:rPr lang="ru-RU" sz="1600" dirty="0"/>
              <a:t> </a:t>
            </a:r>
            <a:r>
              <a:rPr lang="ru-RU" sz="1600" dirty="0" err="1"/>
              <a:t>коливання</a:t>
            </a:r>
            <a:r>
              <a:rPr lang="ru-RU" sz="1600" dirty="0"/>
              <a:t> на </a:t>
            </a:r>
            <a:r>
              <a:rPr lang="ru-RU" sz="1600" dirty="0" err="1"/>
              <a:t>електричні</a:t>
            </a:r>
            <a:r>
              <a:rPr lang="ru-RU" sz="1600" dirty="0"/>
              <a:t> та </a:t>
            </a:r>
            <a:r>
              <a:rPr lang="ru-RU" sz="1600" dirty="0" err="1"/>
              <a:t>застосовується</a:t>
            </a:r>
            <a:r>
              <a:rPr lang="ru-RU" sz="1600" dirty="0"/>
              <a:t> для </a:t>
            </a:r>
            <a:r>
              <a:rPr lang="ru-RU" sz="1600" dirty="0" err="1"/>
              <a:t>передачі</a:t>
            </a:r>
            <a:r>
              <a:rPr lang="ru-RU" sz="1600" dirty="0"/>
              <a:t> </a:t>
            </a:r>
            <a:r>
              <a:rPr lang="ru-RU" sz="1600" dirty="0" err="1"/>
              <a:t>звукових</a:t>
            </a:r>
            <a:r>
              <a:rPr lang="ru-RU" sz="1600" dirty="0"/>
              <a:t> </a:t>
            </a:r>
            <a:r>
              <a:rPr lang="ru-RU" sz="1600" dirty="0" err="1"/>
              <a:t>коливань</a:t>
            </a:r>
            <a:r>
              <a:rPr lang="ru-RU" sz="1600" dirty="0"/>
              <a:t> на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відстань</a:t>
            </a:r>
            <a:r>
              <a:rPr lang="ru-RU" sz="1600" dirty="0"/>
              <a:t>. </a:t>
            </a:r>
            <a:r>
              <a:rPr lang="ru-RU" sz="1600" dirty="0" err="1"/>
              <a:t>Мікрофони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у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пристроях</a:t>
            </a:r>
            <a:r>
              <a:rPr lang="ru-RU" sz="1600" dirty="0"/>
              <a:t>, таких як </a:t>
            </a:r>
            <a:r>
              <a:rPr lang="ru-RU" sz="1600" dirty="0" err="1"/>
              <a:t>телефони</a:t>
            </a:r>
            <a:r>
              <a:rPr lang="ru-RU" sz="1600" dirty="0"/>
              <a:t> і </a:t>
            </a:r>
            <a:r>
              <a:rPr lang="ru-RU" sz="1600" dirty="0" err="1"/>
              <a:t>магнітофони</a:t>
            </a:r>
            <a:r>
              <a:rPr lang="ru-RU" sz="1600" dirty="0"/>
              <a:t>, у </a:t>
            </a:r>
            <a:r>
              <a:rPr lang="ru-RU" sz="1600" dirty="0" err="1"/>
              <a:t>звукозапису</a:t>
            </a:r>
            <a:r>
              <a:rPr lang="ru-RU" sz="1600" dirty="0"/>
              <a:t> та </a:t>
            </a:r>
            <a:r>
              <a:rPr lang="ru-RU" sz="1600" dirty="0" err="1"/>
              <a:t>відеозапису</a:t>
            </a:r>
            <a:r>
              <a:rPr lang="ru-RU" sz="1600" dirty="0"/>
              <a:t>, на </a:t>
            </a:r>
            <a:r>
              <a:rPr lang="ru-RU" sz="1600" dirty="0" err="1"/>
              <a:t>радіо</a:t>
            </a:r>
            <a:r>
              <a:rPr lang="ru-RU" sz="1600" dirty="0"/>
              <a:t> і </a:t>
            </a:r>
            <a:r>
              <a:rPr lang="ru-RU" sz="1600" dirty="0" err="1"/>
              <a:t>телебаченні</a:t>
            </a:r>
            <a:r>
              <a:rPr lang="ru-RU" sz="1600" dirty="0"/>
              <a:t>, для </a:t>
            </a:r>
            <a:r>
              <a:rPr lang="ru-RU" sz="1600" dirty="0" err="1"/>
              <a:t>радіозв'язку</a:t>
            </a:r>
            <a:r>
              <a:rPr lang="ru-RU" sz="1600" dirty="0"/>
              <a:t> а </a:t>
            </a:r>
            <a:r>
              <a:rPr lang="ru-RU" sz="1600" dirty="0" err="1"/>
              <a:t>також</a:t>
            </a:r>
            <a:r>
              <a:rPr lang="ru-RU" sz="1600" dirty="0"/>
              <a:t> для ультразвукового контролю та </a:t>
            </a:r>
            <a:r>
              <a:rPr lang="ru-RU" sz="1600" dirty="0" err="1"/>
              <a:t>вимірювання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err="1" smtClean="0"/>
              <a:t>Різновиди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мікрофонів</a:t>
            </a:r>
            <a:r>
              <a:rPr lang="ru-RU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Динамічні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Конденсаторні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uk-UA" sz="1600" dirty="0" err="1" smtClean="0"/>
              <a:t>Електретні</a:t>
            </a:r>
            <a:endParaRPr lang="uk-UA" sz="1600" dirty="0"/>
          </a:p>
        </p:txBody>
      </p:sp>
      <p:pic>
        <p:nvPicPr>
          <p:cNvPr id="9218" name="Picture 2" descr="C:\Users\Vict\Desktop\информатика\2296616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00956"/>
            <a:ext cx="3528392" cy="24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ict\Desktop\информатика\80276_3249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385" y="1484784"/>
            <a:ext cx="2828999" cy="28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709120"/>
          </a:xfrm>
        </p:spPr>
        <p:txBody>
          <a:bodyPr>
            <a:normAutofit fontScale="85000" lnSpcReduction="20000"/>
          </a:bodyPr>
          <a:lstStyle/>
          <a:p>
            <a:r>
              <a:rPr lang="uk-UA" sz="1700" dirty="0" smtClean="0"/>
              <a:t>5.Модем</a:t>
            </a:r>
          </a:p>
          <a:p>
            <a:r>
              <a:rPr lang="uk-UA" sz="1500" dirty="0"/>
              <a:t>Загальний термін, що позначає одну з груп устаткування ліній зв'язку — електронних пристроїв, що здійснюють узгоджене перетворення (базові методи модуляції і демодуляції) для передачі інформаційного сигналу </a:t>
            </a:r>
            <a:r>
              <a:rPr lang="uk-UA" sz="1500" dirty="0" smtClean="0"/>
              <a:t>через </a:t>
            </a:r>
            <a:r>
              <a:rPr lang="uk-UA" sz="1500" dirty="0"/>
              <a:t>фізичне середовище відповідних типів і параметрів. </a:t>
            </a:r>
            <a:endParaRPr lang="uk-UA" sz="1500" dirty="0" smtClean="0"/>
          </a:p>
          <a:p>
            <a:r>
              <a:rPr lang="uk-UA" sz="1500" dirty="0"/>
              <a:t>За сферою застосування модеми можна поділити на такі групи:</a:t>
            </a:r>
          </a:p>
          <a:p>
            <a:endParaRPr lang="uk-UA" sz="1500" dirty="0"/>
          </a:p>
          <a:p>
            <a:r>
              <a:rPr lang="uk-UA" sz="1500" dirty="0" smtClean="0"/>
              <a:t>для </a:t>
            </a:r>
            <a:r>
              <a:rPr lang="uk-UA" sz="1500" dirty="0"/>
              <a:t>комутованих телефонних каналів</a:t>
            </a:r>
          </a:p>
          <a:p>
            <a:r>
              <a:rPr lang="uk-UA" sz="1500" dirty="0" smtClean="0"/>
              <a:t>для </a:t>
            </a:r>
            <a:r>
              <a:rPr lang="uk-UA" sz="1500" dirty="0"/>
              <a:t>виділених телефонних каналів</a:t>
            </a:r>
          </a:p>
          <a:p>
            <a:r>
              <a:rPr lang="uk-UA" sz="1500" dirty="0" smtClean="0"/>
              <a:t>для </a:t>
            </a:r>
            <a:r>
              <a:rPr lang="uk-UA" sz="1500" dirty="0"/>
              <a:t>фізичних з'єднувальних ліній:</a:t>
            </a:r>
          </a:p>
          <a:p>
            <a:r>
              <a:rPr lang="uk-UA" sz="1500" dirty="0" smtClean="0"/>
              <a:t>модеми </a:t>
            </a:r>
            <a:r>
              <a:rPr lang="uk-UA" sz="1500" dirty="0"/>
              <a:t>низького рівня (лінійні драйвери) або модеми на коротку відстань (англ. </a:t>
            </a:r>
            <a:r>
              <a:rPr lang="en-US" sz="1500" dirty="0"/>
              <a:t>short range modems)</a:t>
            </a:r>
          </a:p>
          <a:p>
            <a:r>
              <a:rPr lang="uk-UA" sz="1500" dirty="0" smtClean="0"/>
              <a:t>модеми </a:t>
            </a:r>
            <a:r>
              <a:rPr lang="uk-UA" sz="1500" dirty="0"/>
              <a:t>основної смуги (англ. </a:t>
            </a:r>
            <a:r>
              <a:rPr lang="en-US" sz="1500" dirty="0"/>
              <a:t>baseband modems)</a:t>
            </a:r>
          </a:p>
          <a:p>
            <a:r>
              <a:rPr lang="uk-UA" sz="1500" dirty="0" smtClean="0"/>
              <a:t>для </a:t>
            </a:r>
            <a:r>
              <a:rPr lang="uk-UA" sz="1500" dirty="0"/>
              <a:t>цифрових систем передачі (</a:t>
            </a:r>
            <a:r>
              <a:rPr lang="en-US" sz="1500" dirty="0"/>
              <a:t>CSU/DSU)</a:t>
            </a:r>
          </a:p>
          <a:p>
            <a:r>
              <a:rPr lang="uk-UA" sz="1500" dirty="0" smtClean="0"/>
              <a:t>для </a:t>
            </a:r>
            <a:r>
              <a:rPr lang="uk-UA" sz="1500" dirty="0"/>
              <a:t>стільникових систем зв'язку</a:t>
            </a:r>
          </a:p>
          <a:p>
            <a:r>
              <a:rPr lang="uk-UA" sz="1500" dirty="0" smtClean="0"/>
              <a:t>для </a:t>
            </a:r>
            <a:r>
              <a:rPr lang="uk-UA" sz="1500" dirty="0"/>
              <a:t>пакетних радіомереж</a:t>
            </a:r>
          </a:p>
          <a:p>
            <a:r>
              <a:rPr lang="uk-UA" sz="1500" dirty="0" smtClean="0"/>
              <a:t>для </a:t>
            </a:r>
            <a:r>
              <a:rPr lang="uk-UA" sz="1500" dirty="0"/>
              <a:t>локальних радіомереж</a:t>
            </a:r>
          </a:p>
        </p:txBody>
      </p:sp>
      <p:pic>
        <p:nvPicPr>
          <p:cNvPr id="10242" name="Picture 2" descr="C:\Users\Vict\Desktop\информатика\DSL-2500U_BRU_D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93606"/>
            <a:ext cx="3418293" cy="19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ict\Desktop\информатика\25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9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392488" cy="496855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6.Веб-камера</a:t>
            </a:r>
          </a:p>
          <a:p>
            <a:pPr marL="0" indent="0">
              <a:buNone/>
            </a:pPr>
            <a:r>
              <a:rPr lang="uk-UA" sz="1400" dirty="0"/>
              <a:t>Ц</a:t>
            </a:r>
            <a:r>
              <a:rPr lang="uk-UA" sz="1400" dirty="0" smtClean="0"/>
              <a:t>ифрова </a:t>
            </a:r>
            <a:r>
              <a:rPr lang="uk-UA" sz="1400" dirty="0"/>
              <a:t>відео чи фотокамера, яка має можливість в реальному часі фіксувати зображення, призначені для подальшої передачі по мережі Інтернет (в програмах типу </a:t>
            </a:r>
            <a:r>
              <a:rPr lang="en-US" sz="1400" dirty="0"/>
              <a:t>Skype, Instant Messenger </a:t>
            </a:r>
            <a:r>
              <a:rPr lang="uk-UA" sz="1400" dirty="0"/>
              <a:t>тощо</a:t>
            </a:r>
            <a:r>
              <a:rPr lang="uk-UA" sz="1400" dirty="0" smtClean="0"/>
              <a:t>). </a:t>
            </a:r>
            <a:r>
              <a:rPr lang="uk-UA" sz="1400" dirty="0" err="1" smtClean="0"/>
              <a:t>Веб-камери</a:t>
            </a:r>
            <a:r>
              <a:rPr lang="uk-UA" sz="1400" dirty="0"/>
              <a:t>, які доставляють зображення по </a:t>
            </a:r>
            <a:r>
              <a:rPr lang="uk-UA" sz="1400" dirty="0" err="1"/>
              <a:t>інтернету</a:t>
            </a:r>
            <a:r>
              <a:rPr lang="uk-UA" sz="1400" dirty="0"/>
              <a:t>, завантажують зображення на </a:t>
            </a:r>
            <a:r>
              <a:rPr lang="uk-UA" sz="1400" dirty="0" err="1"/>
              <a:t>веб-сервер</a:t>
            </a:r>
            <a:r>
              <a:rPr lang="uk-UA" sz="1400" dirty="0"/>
              <a:t> чи по запиту, або безперервно, або через регулярні проміжки часу. Це досягається шляхом підключення камери до комп'ютеру або завдяки можливостям самої камери. </a:t>
            </a:r>
          </a:p>
        </p:txBody>
      </p:sp>
      <p:pic>
        <p:nvPicPr>
          <p:cNvPr id="11266" name="Picture 2" descr="C:\Users\Vict\Desktop\информатика\iSlim 310 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2702979" cy="25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ict\Desktop\информатика\643px-Logitech_Quickcam_Pro_4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64" y="1628800"/>
            <a:ext cx="2880320" cy="26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9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виведення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506916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1.Монітор</a:t>
            </a:r>
          </a:p>
          <a:p>
            <a:pPr marL="0" indent="0">
              <a:buNone/>
            </a:pPr>
            <a:r>
              <a:rPr lang="uk-UA" sz="1400" dirty="0" smtClean="0"/>
              <a:t>Електронний </a:t>
            </a:r>
            <a:r>
              <a:rPr lang="uk-UA" sz="1400" dirty="0"/>
              <a:t>пристрій для відображення інформації. Сучасні комп'ютерні монітори бувають кількох типів:</a:t>
            </a:r>
          </a:p>
          <a:p>
            <a:endParaRPr lang="uk-UA" sz="1400" dirty="0"/>
          </a:p>
          <a:p>
            <a:r>
              <a:rPr lang="uk-UA" sz="1400" dirty="0" smtClean="0"/>
              <a:t>на </a:t>
            </a:r>
            <a:r>
              <a:rPr lang="uk-UA" sz="1400" dirty="0"/>
              <a:t>основі електронно-променевої трубки (</a:t>
            </a:r>
            <a:r>
              <a:rPr lang="en-US" sz="1400" dirty="0"/>
              <a:t>CRT).</a:t>
            </a:r>
          </a:p>
          <a:p>
            <a:r>
              <a:rPr lang="uk-UA" sz="1400" dirty="0" smtClean="0"/>
              <a:t>рідкокристалічні </a:t>
            </a:r>
            <a:r>
              <a:rPr lang="uk-UA" sz="1400" dirty="0"/>
              <a:t>(</a:t>
            </a:r>
            <a:r>
              <a:rPr lang="en-US" sz="1400" dirty="0"/>
              <a:t>LCD, TFT </a:t>
            </a:r>
            <a:r>
              <a:rPr lang="uk-UA" sz="1400" dirty="0"/>
              <a:t>як підвид </a:t>
            </a:r>
            <a:r>
              <a:rPr lang="en-US" sz="1400" dirty="0"/>
              <a:t>LCD)</a:t>
            </a:r>
          </a:p>
          <a:p>
            <a:r>
              <a:rPr lang="uk-UA" sz="1400" dirty="0" smtClean="0"/>
              <a:t>плазмові</a:t>
            </a:r>
            <a:endParaRPr lang="uk-UA" sz="1400" dirty="0"/>
          </a:p>
          <a:p>
            <a:r>
              <a:rPr lang="uk-UA" sz="1400" dirty="0" smtClean="0"/>
              <a:t>проекційні</a:t>
            </a:r>
            <a:endParaRPr lang="uk-UA" sz="1400" dirty="0"/>
          </a:p>
          <a:p>
            <a:r>
              <a:rPr lang="en-US" sz="1400" dirty="0" smtClean="0"/>
              <a:t>OLED-</a:t>
            </a:r>
            <a:r>
              <a:rPr lang="uk-UA" sz="1400" dirty="0"/>
              <a:t>монітори</a:t>
            </a:r>
          </a:p>
        </p:txBody>
      </p:sp>
      <p:pic>
        <p:nvPicPr>
          <p:cNvPr id="12290" name="Picture 2" descr="C:\Users\Vict\Desktop\информатика\samsung_syncmaster_b2030n_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000" y="1556792"/>
            <a:ext cx="4248472" cy="303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ict\Desktop\информатика\Screen shot 2010-01-12 at 17_52_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31496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0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виведення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478112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2.Принтер і </a:t>
            </a:r>
            <a:r>
              <a:rPr lang="uk-UA" sz="1600" dirty="0" err="1" smtClean="0"/>
              <a:t>плоттер</a:t>
            </a:r>
            <a:r>
              <a:rPr lang="uk-UA" sz="1600" dirty="0" smtClean="0"/>
              <a:t> </a:t>
            </a:r>
          </a:p>
          <a:p>
            <a:pPr marL="0" indent="0">
              <a:buNone/>
            </a:pPr>
            <a:r>
              <a:rPr lang="uk-UA" sz="1400" dirty="0" smtClean="0"/>
              <a:t>Принтер - пристрій </a:t>
            </a:r>
            <a:r>
              <a:rPr lang="uk-UA" sz="1400" dirty="0"/>
              <a:t>для друку інформації на </a:t>
            </a:r>
            <a:r>
              <a:rPr lang="uk-UA" sz="1400" dirty="0" smtClean="0"/>
              <a:t>папері. Процес </a:t>
            </a:r>
            <a:r>
              <a:rPr lang="uk-UA" sz="1400" dirty="0"/>
              <a:t>друку називається виведенням на друк, а отриманий документ — роздруківкою або твердою копією. Принтер має перетворювач цифрової інформації (текст, фото, графіка), що зберігається в запам'ятовувальних пристроях комп'ютера, фотоапарата та цифрової пам'яті у спеціальну машинну </a:t>
            </a:r>
            <a:r>
              <a:rPr lang="uk-UA" sz="1400" dirty="0" smtClean="0"/>
              <a:t>мову. </a:t>
            </a:r>
          </a:p>
          <a:p>
            <a:pPr marL="0" indent="0">
              <a:buNone/>
            </a:pPr>
            <a:r>
              <a:rPr lang="uk-UA" sz="1400" dirty="0" err="1" smtClean="0"/>
              <a:t>Плоттер</a:t>
            </a:r>
            <a:r>
              <a:rPr lang="uk-UA" sz="1400" dirty="0" smtClean="0"/>
              <a:t> - </a:t>
            </a:r>
            <a:r>
              <a:rPr lang="ru-RU" sz="1400" dirty="0"/>
              <a:t> </a:t>
            </a:r>
            <a:r>
              <a:rPr lang="ru-RU" sz="1400" dirty="0" err="1"/>
              <a:t>пристрій</a:t>
            </a:r>
            <a:r>
              <a:rPr lang="ru-RU" sz="1400" dirty="0"/>
              <a:t>, </a:t>
            </a:r>
            <a:r>
              <a:rPr lang="ru-RU" sz="1400" dirty="0" err="1"/>
              <a:t>призначений</a:t>
            </a:r>
            <a:r>
              <a:rPr lang="ru-RU" sz="1400" dirty="0"/>
              <a:t> для </a:t>
            </a:r>
            <a:r>
              <a:rPr lang="ru-RU" sz="1400" dirty="0" err="1"/>
              <a:t>виведення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 в </a:t>
            </a:r>
            <a:r>
              <a:rPr lang="ru-RU" sz="1400" dirty="0" err="1"/>
              <a:t>графічній</a:t>
            </a:r>
            <a:r>
              <a:rPr lang="ru-RU" sz="1400" dirty="0"/>
              <a:t> </a:t>
            </a:r>
            <a:r>
              <a:rPr lang="ru-RU" sz="1400" dirty="0" err="1"/>
              <a:t>формі</a:t>
            </a:r>
            <a:r>
              <a:rPr lang="ru-RU" sz="1400" dirty="0"/>
              <a:t> на </a:t>
            </a:r>
            <a:r>
              <a:rPr lang="ru-RU" sz="1400" dirty="0" err="1" smtClean="0"/>
              <a:t>папір</a:t>
            </a:r>
            <a:r>
              <a:rPr lang="ru-RU" sz="1400" dirty="0" smtClean="0"/>
              <a:t>. </a:t>
            </a:r>
            <a:r>
              <a:rPr lang="ru-RU" sz="1400" dirty="0" err="1" smtClean="0"/>
              <a:t>Найчастіше</a:t>
            </a:r>
            <a:r>
              <a:rPr lang="ru-RU" sz="1400" dirty="0" smtClean="0"/>
              <a:t>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широкоформатний</a:t>
            </a:r>
            <a:r>
              <a:rPr lang="ru-RU" sz="1400" dirty="0"/>
              <a:t>, </a:t>
            </a:r>
            <a:r>
              <a:rPr lang="ru-RU" sz="1400" dirty="0" err="1"/>
              <a:t>струменевий</a:t>
            </a:r>
            <a:r>
              <a:rPr lang="ru-RU" sz="1400" dirty="0"/>
              <a:t> принтер, </a:t>
            </a:r>
            <a:r>
              <a:rPr lang="ru-RU" sz="1400" dirty="0" err="1"/>
              <a:t>зорієнтований</a:t>
            </a:r>
            <a:r>
              <a:rPr lang="ru-RU" sz="1400" dirty="0"/>
              <a:t> на </a:t>
            </a:r>
            <a:r>
              <a:rPr lang="ru-RU" sz="1400" dirty="0" err="1"/>
              <a:t>друк</a:t>
            </a:r>
            <a:r>
              <a:rPr lang="ru-RU" sz="1400" dirty="0"/>
              <a:t> </a:t>
            </a:r>
            <a:r>
              <a:rPr lang="ru-RU" sz="1400" dirty="0" err="1"/>
              <a:t>аркушів</a:t>
            </a:r>
            <a:r>
              <a:rPr lang="ru-RU" sz="1400" dirty="0"/>
              <a:t> формату А0, А1, А2, А3, А4 </a:t>
            </a:r>
            <a:r>
              <a:rPr lang="ru-RU" sz="1400" dirty="0" err="1"/>
              <a:t>тощо</a:t>
            </a:r>
            <a:r>
              <a:rPr lang="ru-RU" sz="1400" dirty="0"/>
              <a:t> </a:t>
            </a:r>
            <a:r>
              <a:rPr lang="ru-RU" sz="1400" dirty="0" err="1"/>
              <a:t>різної</a:t>
            </a:r>
            <a:r>
              <a:rPr lang="ru-RU" sz="1400" dirty="0"/>
              <a:t> </a:t>
            </a:r>
            <a:r>
              <a:rPr lang="ru-RU" sz="1400" dirty="0" err="1"/>
              <a:t>товщини</a:t>
            </a:r>
            <a:r>
              <a:rPr lang="ru-RU" sz="1400" dirty="0"/>
              <a:t> (</a:t>
            </a:r>
            <a:r>
              <a:rPr lang="ru-RU" sz="1400" dirty="0" err="1"/>
              <a:t>від</a:t>
            </a:r>
            <a:r>
              <a:rPr lang="ru-RU" sz="1400" dirty="0"/>
              <a:t> 80 г/м2, </a:t>
            </a:r>
            <a:r>
              <a:rPr lang="ru-RU" sz="1400" dirty="0" err="1"/>
              <a:t>ватманів</a:t>
            </a:r>
            <a:r>
              <a:rPr lang="ru-RU" sz="1400" dirty="0"/>
              <a:t>, </a:t>
            </a:r>
            <a:r>
              <a:rPr lang="ru-RU" sz="1400" dirty="0" err="1"/>
              <a:t>напівватманів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  <a:endParaRPr lang="uk-UA" sz="1400" dirty="0"/>
          </a:p>
        </p:txBody>
      </p:sp>
      <p:pic>
        <p:nvPicPr>
          <p:cNvPr id="13314" name="Picture 2" descr="C:\Users\Vict\Desktop\информатика\epson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99625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Vict\Desktop\информатика\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384376" cy="26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виведення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637112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smtClean="0"/>
              <a:t>4.Звукова система</a:t>
            </a:r>
          </a:p>
          <a:p>
            <a:pPr marL="0" indent="0">
              <a:buNone/>
            </a:pPr>
            <a:r>
              <a:rPr lang="uk-UA" sz="1500" dirty="0"/>
              <a:t>Звукова система — висотна організація музичних звуків. Звукова система є матеріальним втіленням смислових відносин </a:t>
            </a:r>
            <a:r>
              <a:rPr lang="uk-UA" sz="1500" dirty="0" err="1"/>
              <a:t>звуковисотної</a:t>
            </a:r>
            <a:r>
              <a:rPr lang="uk-UA" sz="1500" dirty="0"/>
              <a:t> структури — ладу і строю, яка передбачає наявність ряду музичних звуків та їх визначених, зафіксованих </a:t>
            </a:r>
            <a:r>
              <a:rPr lang="uk-UA" sz="1500" dirty="0" smtClean="0"/>
              <a:t>співвідношень. Звукова </a:t>
            </a:r>
            <a:r>
              <a:rPr lang="uk-UA" sz="1500" dirty="0"/>
              <a:t>система </a:t>
            </a:r>
            <a:r>
              <a:rPr lang="uk-UA" sz="1500" dirty="0" err="1"/>
              <a:t>відзеркалює</a:t>
            </a:r>
            <a:r>
              <a:rPr lang="uk-UA" sz="1500" dirty="0"/>
              <a:t> рівень розвитку, логічні зв'язки та упорядкованість музичного мислення. Термін Звукова система вживається в різних значеннях, а саме:</a:t>
            </a:r>
          </a:p>
          <a:p>
            <a:endParaRPr lang="uk-UA" sz="1500" dirty="0"/>
          </a:p>
          <a:p>
            <a:r>
              <a:rPr lang="uk-UA" sz="1500" dirty="0" smtClean="0"/>
              <a:t>Звукова </a:t>
            </a:r>
            <a:r>
              <a:rPr lang="uk-UA" sz="1500" dirty="0"/>
              <a:t>сукупність у визначених межах — пентатоніка, додекафонія, діатоніка, пуантилізм тощо;</a:t>
            </a:r>
          </a:p>
          <a:p>
            <a:r>
              <a:rPr lang="uk-UA" sz="1500" dirty="0" smtClean="0"/>
              <a:t>Впорядковане </a:t>
            </a:r>
            <a:r>
              <a:rPr lang="uk-UA" sz="1500" dirty="0"/>
              <a:t>розташування звукових елементів — звукоряди, інтервали, акорди тощо;</a:t>
            </a:r>
          </a:p>
          <a:p>
            <a:r>
              <a:rPr lang="uk-UA" sz="1500" dirty="0" smtClean="0"/>
              <a:t>Якісні </a:t>
            </a:r>
            <a:r>
              <a:rPr lang="uk-UA" sz="1500" dirty="0"/>
              <a:t>зв'язки, функції звуків — значення тонів у ладах;</a:t>
            </a:r>
          </a:p>
          <a:p>
            <a:r>
              <a:rPr lang="uk-UA" sz="1500" dirty="0" smtClean="0"/>
              <a:t>Співвідношення </a:t>
            </a:r>
            <a:r>
              <a:rPr lang="uk-UA" sz="1500" dirty="0"/>
              <a:t>звуків, стрій.</a:t>
            </a:r>
          </a:p>
          <a:p>
            <a:endParaRPr lang="uk-UA" sz="1500" dirty="0"/>
          </a:p>
        </p:txBody>
      </p:sp>
      <p:pic>
        <p:nvPicPr>
          <p:cNvPr id="14338" name="Picture 2" descr="C:\Users\Vict\Desktop\информатика\a9b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370" y="295275"/>
            <a:ext cx="3720802" cy="37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Vict\Desktop\информатика\a9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3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6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Пам‘ять ПК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470912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1.Постійна</a:t>
            </a:r>
          </a:p>
          <a:p>
            <a:pPr marL="0" indent="0">
              <a:buNone/>
            </a:pPr>
            <a:r>
              <a:rPr lang="uk-UA" sz="1400" dirty="0"/>
              <a:t>Постійні запам'ятовуючі пристрої, що однократно програмуються – ППЗУ або </a:t>
            </a:r>
            <a:r>
              <a:rPr lang="en-US" sz="1400" dirty="0"/>
              <a:t>PROM </a:t>
            </a:r>
            <a:r>
              <a:rPr lang="uk-UA" sz="1400" dirty="0"/>
              <a:t>мають аналогічні параметри і завдяки можливості програмування </a:t>
            </a:r>
            <a:r>
              <a:rPr lang="uk-UA" sz="1400" dirty="0" err="1"/>
              <a:t>виготівником</a:t>
            </a:r>
            <a:r>
              <a:rPr lang="uk-UA" sz="1400" dirty="0"/>
              <a:t> обладнання (а не мікросхем) знаходять більш широке застосування для зберігання кодів </a:t>
            </a:r>
            <a:r>
              <a:rPr lang="en-US" sz="1400" dirty="0"/>
              <a:t>BIOS </a:t>
            </a:r>
            <a:r>
              <a:rPr lang="uk-UA" sz="1400" dirty="0"/>
              <a:t>і в графічних адаптерах. Програмування цих мікросхем здійснюється тільки за допомогою спеціальних </a:t>
            </a:r>
            <a:r>
              <a:rPr lang="uk-UA" sz="1400" dirty="0" err="1"/>
              <a:t>програматорів</a:t>
            </a:r>
            <a:r>
              <a:rPr lang="uk-UA" sz="1400" dirty="0"/>
              <a:t>, в цільові пристрої вони встановлюються в «ліжечко» або </a:t>
            </a:r>
            <a:r>
              <a:rPr lang="uk-UA" sz="1400" dirty="0" smtClean="0"/>
              <a:t>запаюються.</a:t>
            </a:r>
            <a:endParaRPr lang="uk-UA" sz="1400" dirty="0"/>
          </a:p>
        </p:txBody>
      </p:sp>
      <p:pic>
        <p:nvPicPr>
          <p:cNvPr id="15362" name="Picture 2" descr="C:\Users\Vict\Desktop\информатика\lowres_HyperX_LE_DDR3_angle_2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457" y="2234734"/>
            <a:ext cx="4608512" cy="26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49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Пам‘ять 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2.Оперативна</a:t>
            </a:r>
          </a:p>
          <a:p>
            <a:pPr marL="0" indent="0">
              <a:buNone/>
            </a:pPr>
            <a:r>
              <a:rPr lang="uk-UA" sz="1400" dirty="0"/>
              <a:t>Протилежністю до пам'яті з довільним доступом є пам'ять з послідовним доступом. При довільному доступі, пам'ять організована таким чином, що в будь-яку мить можна отримати значення, записане в будь-якій комірці пам'яті, не переглядаючи інші комірки. При пам'яті з послідовним доступом, яка реалізується, наприклад, на магнітній стрічці, для доступу до певного елемента пам'яті потрібно прокрутити стрічку, зчитуючи інші елементи.</a:t>
            </a:r>
          </a:p>
          <a:p>
            <a:pPr marL="0" indent="0">
              <a:buNone/>
            </a:pPr>
            <a:r>
              <a:rPr lang="uk-UA" sz="1400" dirty="0" smtClean="0"/>
              <a:t>Види </a:t>
            </a:r>
            <a:r>
              <a:rPr lang="uk-UA" sz="1400" dirty="0"/>
              <a:t>ЗПДД (запам'ятовуючий пристрій з довільним доступом) :</a:t>
            </a:r>
          </a:p>
          <a:p>
            <a:endParaRPr lang="uk-UA" sz="1400" dirty="0"/>
          </a:p>
          <a:p>
            <a:r>
              <a:rPr lang="uk-UA" sz="1400" dirty="0"/>
              <a:t>    Напівпровідникова </a:t>
            </a:r>
            <a:r>
              <a:rPr lang="uk-UA" sz="1400" dirty="0" smtClean="0"/>
              <a:t>статична</a:t>
            </a:r>
            <a:endParaRPr lang="uk-UA" sz="1400" dirty="0"/>
          </a:p>
          <a:p>
            <a:r>
              <a:rPr lang="uk-UA" sz="1400" dirty="0"/>
              <a:t>    Напівпровідникова </a:t>
            </a:r>
            <a:r>
              <a:rPr lang="uk-UA" sz="1400" dirty="0" smtClean="0"/>
              <a:t>динамічна</a:t>
            </a:r>
            <a:endParaRPr lang="uk-UA" sz="1400" dirty="0"/>
          </a:p>
          <a:p>
            <a:r>
              <a:rPr lang="uk-UA" sz="1400" dirty="0"/>
              <a:t>    </a:t>
            </a:r>
            <a:r>
              <a:rPr lang="uk-UA" sz="1400" dirty="0" smtClean="0"/>
              <a:t>Феромагнітна</a:t>
            </a:r>
            <a:endParaRPr lang="uk-UA" sz="1400" dirty="0"/>
          </a:p>
        </p:txBody>
      </p:sp>
      <p:pic>
        <p:nvPicPr>
          <p:cNvPr id="16386" name="Picture 2" descr="C:\Users\Vict\Desktop\информатика\SDRAM_PC-133_417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4663"/>
            <a:ext cx="39364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Vict\Desktop\информатика\post-1319-1229718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3605060" cy="23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025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ПК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597" y="1628800"/>
            <a:ext cx="3466728" cy="4277072"/>
          </a:xfrm>
        </p:spPr>
        <p:txBody>
          <a:bodyPr>
            <a:normAutofit/>
          </a:bodyPr>
          <a:lstStyle/>
          <a:p>
            <a:r>
              <a:rPr lang="uk-UA" sz="1600" dirty="0"/>
              <a:t>Архітектурою ПК називають його опис на деякому загальному рівні, що включає опис системи команд, системи адресації, організації пам'яті і т. д. Архітектура визначає принципи дії, інформаційні зв'язки і взаємодію головних пристроїв ПК: процесора, внутрішньої, зовнішньої пам'яті та периферійних пристроїв. Уніфікація архітектури ПК забезпечує їх сумісність з точки зору користувача. </a:t>
            </a:r>
          </a:p>
        </p:txBody>
      </p:sp>
      <p:pic>
        <p:nvPicPr>
          <p:cNvPr id="1026" name="Picture 2" descr="C:\Users\Vict\Desktop\информатика\Апаратна_склад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11217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0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Пам‘ять 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99715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3.Зовнішня</a:t>
            </a:r>
          </a:p>
          <a:p>
            <a:pPr marL="0" indent="0">
              <a:buNone/>
            </a:pPr>
            <a:r>
              <a:rPr lang="uk-UA" sz="1400" dirty="0" smtClean="0"/>
              <a:t>Комп'ютерна </a:t>
            </a:r>
            <a:r>
              <a:rPr lang="uk-UA" sz="1400" dirty="0"/>
              <a:t>пам'ять, що реалізована у вигляді зовнішніх, відносно материнської плати, пристроїв із різними принципами збереження інформації і типами носія, призначених для довготривалого зберігання інформації. Зокрема, в зовнішній пам'яті зберігається все програмне забезпечення комп'ютера. Пристрої зовнішньої пам'яті можуть розміщуватись як в системному блоці комп'ютера так і в окремих корпусах. Фізично зовнішня пам'ять реалізована у вигляді накопичувачів. Накопичувачі - це запам'ятовуючі пристрої, призначені для тривалого (що не залежить від електроживлення) зберігання великих обсягів інформації. </a:t>
            </a:r>
          </a:p>
        </p:txBody>
      </p:sp>
      <p:pic>
        <p:nvPicPr>
          <p:cNvPr id="17410" name="Picture 2" descr="C:\Users\Vict\Desktop\информатика\320_wd_wdbaaa3200abk-eesn___798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57860"/>
            <a:ext cx="4380535" cy="25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12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Пам‘ять 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92514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4.Вінчестер</a:t>
            </a:r>
          </a:p>
          <a:p>
            <a:pPr marL="0" indent="0">
              <a:buNone/>
            </a:pPr>
            <a:r>
              <a:rPr lang="uk-UA" sz="1400" dirty="0"/>
              <a:t>Е</a:t>
            </a:r>
            <a:r>
              <a:rPr lang="uk-UA" sz="1400" dirty="0" smtClean="0"/>
              <a:t>нергонезалежна </a:t>
            </a:r>
            <a:r>
              <a:rPr lang="uk-UA" sz="1400" dirty="0"/>
              <a:t>пам'ять, що зберігає абсолютно всю інформацію на </a:t>
            </a:r>
            <a:r>
              <a:rPr lang="uk-UA" sz="1400" dirty="0" smtClean="0"/>
              <a:t>комп'ютері. Важко </a:t>
            </a:r>
            <a:r>
              <a:rPr lang="uk-UA" sz="1400" dirty="0"/>
              <a:t>повірити, що перші вінчестери, які з'явилися на початку 70 - х, мали об'єм не більше десятка кілобайт! Згодом, через декілька років на ринку дебютували </a:t>
            </a:r>
            <a:r>
              <a:rPr lang="uk-UA" sz="1400" dirty="0" err="1"/>
              <a:t>десятимегабайтні</a:t>
            </a:r>
            <a:r>
              <a:rPr lang="uk-UA" sz="1400" dirty="0"/>
              <a:t> вінчестери. Користувачі просто не могли зрозуміти, чим можна заповнити такий гігантський об'єм.</a:t>
            </a:r>
          </a:p>
        </p:txBody>
      </p:sp>
      <p:pic>
        <p:nvPicPr>
          <p:cNvPr id="18434" name="Picture 2" descr="C:\Users\Vict\Desktop\информатика\1289411539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4680520" cy="2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Vict\Desktop\информатика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10953"/>
            <a:ext cx="4286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78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Пам‘ять 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38736" cy="4853136"/>
          </a:xfrm>
        </p:spPr>
        <p:txBody>
          <a:bodyPr>
            <a:normAutofit/>
          </a:bodyPr>
          <a:lstStyle/>
          <a:p>
            <a:r>
              <a:rPr lang="uk-UA" sz="1600" dirty="0" smtClean="0"/>
              <a:t>5.Флеш-пам‘ять</a:t>
            </a:r>
          </a:p>
          <a:p>
            <a:pPr marL="0" indent="0">
              <a:buNone/>
            </a:pPr>
            <a:r>
              <a:rPr lang="uk-UA" sz="1400" dirty="0" smtClean="0"/>
              <a:t>Тип </a:t>
            </a:r>
            <a:r>
              <a:rPr lang="uk-UA" sz="1400" dirty="0"/>
              <a:t>пам'яті, яка може на довготривалий час зберігати певну інформацію на своїй платі, зовсім не використовуючи живлення. В додаток можна сказати, що флеш пам'ять пропонує високу швидкість доступу до інформації </a:t>
            </a:r>
            <a:r>
              <a:rPr lang="uk-UA" sz="1400" dirty="0" smtClean="0"/>
              <a:t>. </a:t>
            </a:r>
            <a:r>
              <a:rPr lang="uk-UA" sz="1400" dirty="0"/>
              <a:t>Ці характеристики пояснюють популярність флеш пам'яті для приладів, що залежать від батарейок. Іншою приманкою флеш пам'яті є те, що коли вона скомпресована в суцільну «карту пам'яті», стає майже неможливо зруйнувати її стандартними фізичними методами, що дає змогу витримувати високий тиск і кип'ячу воду, ніж у вінчестерах</a:t>
            </a:r>
            <a:r>
              <a:rPr lang="uk-UA" sz="1600" dirty="0"/>
              <a:t>.</a:t>
            </a:r>
          </a:p>
        </p:txBody>
      </p:sp>
      <p:pic>
        <p:nvPicPr>
          <p:cNvPr id="19458" name="Picture 2" descr="C:\Users\Vict\Desktop\информатика\Flash-Memory-Cards-USB-Flash-Drives-Memory-Sticks_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808312" cy="20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Vict\Desktop\информатика\Kingston_DT101N_8GB_rozovii_30790_49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3456384" cy="25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Vict\Desktop\информатика\31de7cb5639305ac5746f1846b2a6613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4739"/>
            <a:ext cx="2009105" cy="2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81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Відеосистема</a:t>
            </a:r>
            <a:r>
              <a:rPr lang="uk-UA" dirty="0" smtClean="0"/>
              <a:t> ПК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06688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 err="1"/>
              <a:t>Відеосистема</a:t>
            </a:r>
            <a:r>
              <a:rPr lang="uk-UA" sz="1400" dirty="0"/>
              <a:t> комп'ютера - сукупність трьох компонентів: монітора, відеоадаптера й драйверів </a:t>
            </a:r>
            <a:r>
              <a:rPr lang="uk-UA" sz="1400" dirty="0" err="1"/>
              <a:t>відеосистеми</a:t>
            </a:r>
            <a:r>
              <a:rPr lang="uk-UA" sz="1400" dirty="0"/>
              <a:t>.</a:t>
            </a:r>
          </a:p>
          <a:p>
            <a:pPr marL="0" indent="0">
              <a:buNone/>
            </a:pPr>
            <a:r>
              <a:rPr lang="uk-UA" sz="1400" dirty="0" smtClean="0"/>
              <a:t>Персональний </a:t>
            </a:r>
            <a:r>
              <a:rPr lang="uk-UA" sz="1400" dirty="0"/>
              <a:t>комп'ютер зміг стати привабливим обчислювальним засобом завдяки </a:t>
            </a:r>
            <a:r>
              <a:rPr lang="uk-UA" sz="1400" dirty="0" err="1"/>
              <a:t>інтерактивності</a:t>
            </a:r>
            <a:r>
              <a:rPr lang="uk-UA" sz="1400" dirty="0"/>
              <a:t> взаємодії з користувачем. Основний потік вихідної інформації </a:t>
            </a:r>
            <a:r>
              <a:rPr lang="en-US" sz="1400" dirty="0"/>
              <a:t>PC </a:t>
            </a:r>
            <a:r>
              <a:rPr lang="uk-UA" sz="1400" dirty="0"/>
              <a:t>візуальний, причому інформація представляється як у текстовому, так й у графічному виді</a:t>
            </a:r>
            <a:r>
              <a:rPr lang="uk-UA" sz="2000" dirty="0"/>
              <a:t>.</a:t>
            </a:r>
          </a:p>
        </p:txBody>
      </p:sp>
      <p:pic>
        <p:nvPicPr>
          <p:cNvPr id="20482" name="Picture 2" descr="C:\Users\Vict\Desktop\информатика\geforce_gtx_295_single-pcb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791867" cy="202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Vict\Desktop\информатика\pb124341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44727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25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Мультимедійне та комунікаційне обладнання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571184" cy="498916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1506" name="Picture 2" descr="C:\Users\Vict\Desktop\информатика\speed-link-sl-8793-s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Vict\Desktop\информатика\group000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3401"/>
            <a:ext cx="1131477" cy="11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Vict\Desktop\информатика\group000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Vict\Desktop\информатика\group001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2952328" cy="24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Vict\Desktop\информатика\0000001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68" y="5233149"/>
            <a:ext cx="1505374" cy="14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98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2492896"/>
            <a:ext cx="5832648" cy="2713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dirty="0" smtClean="0"/>
              <a:t>Дякую </a:t>
            </a:r>
            <a:r>
              <a:rPr lang="uk-UA" sz="6000" smtClean="0"/>
              <a:t>за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xmlns="" val="49547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Апаратне забезпечення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2674640" cy="3268960"/>
          </a:xfrm>
        </p:spPr>
        <p:txBody>
          <a:bodyPr>
            <a:noAutofit/>
          </a:bodyPr>
          <a:lstStyle/>
          <a:p>
            <a:r>
              <a:rPr lang="uk-UA" sz="1400" dirty="0"/>
              <a:t>До апаратної складової </a:t>
            </a:r>
            <a:r>
              <a:rPr lang="uk-UA" sz="1400" dirty="0" smtClean="0"/>
              <a:t>належать</a:t>
            </a:r>
            <a:r>
              <a:rPr lang="uk-UA" sz="14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комп'ютер </a:t>
            </a:r>
            <a:r>
              <a:rPr lang="uk-UA" sz="1400" dirty="0"/>
              <a:t>(системний блок</a:t>
            </a:r>
            <a:r>
              <a:rPr lang="uk-UA" sz="1400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корпус</a:t>
            </a:r>
            <a:r>
              <a:rPr lang="uk-UA" sz="140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процесор;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 материнська </a:t>
            </a:r>
            <a:r>
              <a:rPr lang="uk-UA" sz="1400" dirty="0"/>
              <a:t>плата</a:t>
            </a:r>
            <a:r>
              <a:rPr lang="uk-UA" sz="1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 </a:t>
            </a:r>
            <a:r>
              <a:rPr lang="uk-UA" sz="1400" dirty="0"/>
              <a:t>внутрішня пам'ять;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зовнішня пам'ять;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блок </a:t>
            </a:r>
            <a:r>
              <a:rPr lang="uk-UA" sz="1400" dirty="0"/>
              <a:t>електричного живлення;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</a:t>
            </a:r>
            <a:r>
              <a:rPr lang="uk-UA" sz="1400" dirty="0" err="1" smtClean="0"/>
              <a:t>відеокарти</a:t>
            </a:r>
            <a:r>
              <a:rPr lang="uk-UA" sz="1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 звукові </a:t>
            </a:r>
            <a:r>
              <a:rPr lang="uk-UA" sz="1400" dirty="0"/>
              <a:t>карти;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порти</a:t>
            </a:r>
            <a:r>
              <a:rPr lang="uk-UA" sz="1400" dirty="0"/>
              <a:t>; </a:t>
            </a:r>
            <a:endParaRPr lang="uk-UA" sz="1400" dirty="0" smtClean="0"/>
          </a:p>
          <a:p>
            <a:pPr>
              <a:buFont typeface="Arial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 пристрої </a:t>
            </a:r>
            <a:r>
              <a:rPr lang="uk-UA" sz="1400" dirty="0"/>
              <a:t>введення інформації;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пристрої виведення </a:t>
            </a:r>
            <a:r>
              <a:rPr lang="uk-UA" sz="1400" dirty="0"/>
              <a:t>інформації;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  комунікаційне обладнання</a:t>
            </a:r>
            <a:r>
              <a:rPr lang="uk-UA" sz="1400" dirty="0"/>
              <a:t>. </a:t>
            </a:r>
          </a:p>
          <a:p>
            <a:pPr>
              <a:buFont typeface="Arial" pitchFamily="34" charset="0"/>
              <a:buChar char="•"/>
            </a:pPr>
            <a:endParaRPr lang="uk-UA" sz="1400" dirty="0"/>
          </a:p>
        </p:txBody>
      </p:sp>
      <p:pic>
        <p:nvPicPr>
          <p:cNvPr id="2050" name="Picture 2" descr="C:\Users\Vict\Desktop\информатика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4467769" cy="46805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1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ПК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38736" cy="4565104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персональний</a:t>
            </a:r>
            <a:r>
              <a:rPr lang="ru-RU" sz="1600" dirty="0"/>
              <a:t> </a:t>
            </a:r>
            <a:r>
              <a:rPr lang="ru-RU" sz="1600" dirty="0" err="1"/>
              <a:t>комп'ютер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частин</a:t>
            </a:r>
            <a:r>
              <a:rPr lang="ru-RU" sz="16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Системного </a:t>
            </a:r>
            <a:r>
              <a:rPr lang="ru-RU" sz="1600" dirty="0"/>
              <a:t>блоку;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Клавіатури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вводити</a:t>
            </a:r>
            <a:r>
              <a:rPr lang="ru-RU" sz="1600" dirty="0"/>
              <a:t> </a:t>
            </a:r>
            <a:r>
              <a:rPr lang="ru-RU" sz="1600" dirty="0" err="1"/>
              <a:t>символи</a:t>
            </a:r>
            <a:r>
              <a:rPr lang="ru-RU" sz="1600" dirty="0"/>
              <a:t> в </a:t>
            </a:r>
            <a:r>
              <a:rPr lang="ru-RU" sz="1600" dirty="0" err="1"/>
              <a:t>комп'ютер</a:t>
            </a:r>
            <a:r>
              <a:rPr lang="ru-RU" sz="160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Монітора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 err="1"/>
              <a:t>чи</a:t>
            </a:r>
            <a:r>
              <a:rPr lang="ru-RU" sz="1600" dirty="0"/>
              <a:t> дисплея) - для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текстової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графічної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.</a:t>
            </a:r>
            <a:endParaRPr lang="uk-UA" sz="1600" dirty="0"/>
          </a:p>
        </p:txBody>
      </p:sp>
      <p:pic>
        <p:nvPicPr>
          <p:cNvPr id="1026" name="Picture 2" descr="C:\Users\Vict\Desktop\информатика\Структура_персонального_компют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7"/>
            <a:ext cx="4896544" cy="30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0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Системний блок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213176"/>
          </a:xfrm>
        </p:spPr>
        <p:txBody>
          <a:bodyPr>
            <a:normAutofit/>
          </a:bodyPr>
          <a:lstStyle/>
          <a:p>
            <a:r>
              <a:rPr lang="uk-UA" sz="1600" dirty="0"/>
              <a:t>1.Блок </a:t>
            </a:r>
            <a:r>
              <a:rPr lang="uk-UA" sz="1600" dirty="0" smtClean="0"/>
              <a:t>живлення. </a:t>
            </a:r>
          </a:p>
          <a:p>
            <a:pPr marL="0" indent="0">
              <a:buNone/>
            </a:pPr>
            <a:r>
              <a:rPr lang="ru-RU" sz="1400" dirty="0" err="1"/>
              <a:t>П</a:t>
            </a:r>
            <a:r>
              <a:rPr lang="ru-RU" sz="1400" dirty="0" err="1" smtClean="0"/>
              <a:t>ризначений</a:t>
            </a:r>
            <a:r>
              <a:rPr lang="ru-RU" sz="1400" dirty="0" smtClean="0"/>
              <a:t> </a:t>
            </a:r>
            <a:r>
              <a:rPr lang="ru-RU" sz="1400" dirty="0"/>
              <a:t>для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вузлів</a:t>
            </a:r>
            <a:r>
              <a:rPr lang="ru-RU" sz="1400" dirty="0"/>
              <a:t> </a:t>
            </a:r>
            <a:r>
              <a:rPr lang="ru-RU" sz="1400" dirty="0" err="1"/>
              <a:t>комп'ютера</a:t>
            </a:r>
            <a:r>
              <a:rPr lang="ru-RU" sz="1400" dirty="0"/>
              <a:t> </a:t>
            </a:r>
            <a:r>
              <a:rPr lang="ru-RU" sz="1400" dirty="0" err="1"/>
              <a:t>електричною</a:t>
            </a:r>
            <a:r>
              <a:rPr lang="ru-RU" sz="1400" dirty="0"/>
              <a:t> </a:t>
            </a:r>
            <a:r>
              <a:rPr lang="ru-RU" sz="1400" dirty="0" err="1"/>
              <a:t>енергією</a:t>
            </a:r>
            <a:r>
              <a:rPr lang="ru-RU" sz="1400" dirty="0"/>
              <a:t> </a:t>
            </a:r>
            <a:r>
              <a:rPr lang="ru-RU" sz="1400" dirty="0" err="1"/>
              <a:t>постійного</a:t>
            </a:r>
            <a:r>
              <a:rPr lang="ru-RU" sz="1400" dirty="0"/>
              <a:t> струму. У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завдання</a:t>
            </a:r>
            <a:r>
              <a:rPr lang="ru-RU" sz="1400" dirty="0"/>
              <a:t> входить </a:t>
            </a:r>
            <a:r>
              <a:rPr lang="ru-RU" sz="1400" dirty="0" err="1"/>
              <a:t>перетворення</a:t>
            </a:r>
            <a:r>
              <a:rPr lang="ru-RU" sz="1400" dirty="0"/>
              <a:t> </a:t>
            </a:r>
            <a:r>
              <a:rPr lang="ru-RU" sz="1400" dirty="0" err="1"/>
              <a:t>мережевої</a:t>
            </a:r>
            <a:r>
              <a:rPr lang="ru-RU" sz="1400" dirty="0"/>
              <a:t> </a:t>
            </a:r>
            <a:r>
              <a:rPr lang="ru-RU" sz="1400" dirty="0" err="1"/>
              <a:t>напруги</a:t>
            </a:r>
            <a:r>
              <a:rPr lang="ru-RU" sz="1400" dirty="0"/>
              <a:t> до </a:t>
            </a:r>
            <a:r>
              <a:rPr lang="ru-RU" sz="1400" dirty="0" err="1"/>
              <a:t>заданих</a:t>
            </a:r>
            <a:r>
              <a:rPr lang="ru-RU" sz="1400" dirty="0"/>
              <a:t> </a:t>
            </a:r>
            <a:r>
              <a:rPr lang="ru-RU" sz="1400" dirty="0" err="1"/>
              <a:t>значень</a:t>
            </a:r>
            <a:r>
              <a:rPr lang="ru-RU" sz="1400" dirty="0"/>
              <a:t> </a:t>
            </a:r>
            <a:r>
              <a:rPr lang="ru-RU" sz="1400" dirty="0" err="1"/>
              <a:t>напруги</a:t>
            </a:r>
            <a:r>
              <a:rPr lang="ru-RU" sz="1400" dirty="0"/>
              <a:t> </a:t>
            </a:r>
            <a:r>
              <a:rPr lang="ru-RU" sz="1400" dirty="0" err="1"/>
              <a:t>живлення</a:t>
            </a:r>
            <a:r>
              <a:rPr lang="ru-RU" sz="1400" dirty="0"/>
              <a:t>,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стабілізація</a:t>
            </a:r>
            <a:r>
              <a:rPr lang="ru-RU" sz="1400" dirty="0"/>
              <a:t> і </a:t>
            </a:r>
            <a:r>
              <a:rPr lang="ru-RU" sz="1400" dirty="0" err="1"/>
              <a:t>захист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незначних</a:t>
            </a:r>
            <a:r>
              <a:rPr lang="ru-RU" sz="1400" dirty="0"/>
              <a:t> </a:t>
            </a:r>
            <a:r>
              <a:rPr lang="ru-RU" sz="1400" dirty="0" err="1"/>
              <a:t>завад</a:t>
            </a:r>
            <a:r>
              <a:rPr lang="ru-RU" sz="1400" dirty="0"/>
              <a:t> з боку </a:t>
            </a:r>
            <a:r>
              <a:rPr lang="ru-RU" sz="1400" dirty="0" err="1"/>
              <a:t>електричних</a:t>
            </a:r>
            <a:r>
              <a:rPr lang="ru-RU" sz="1400" dirty="0"/>
              <a:t> мереж </a:t>
            </a:r>
            <a:r>
              <a:rPr lang="ru-RU" sz="1400" dirty="0" err="1"/>
              <a:t>живлення</a:t>
            </a:r>
            <a:r>
              <a:rPr lang="ru-RU" sz="1400" dirty="0"/>
              <a:t>. </a:t>
            </a:r>
            <a:r>
              <a:rPr lang="ru-RU" sz="1400" dirty="0" err="1"/>
              <a:t>Також</a:t>
            </a:r>
            <a:r>
              <a:rPr lang="ru-RU" sz="1400" dirty="0"/>
              <a:t>, будучи </a:t>
            </a:r>
            <a:r>
              <a:rPr lang="ru-RU" sz="1400" dirty="0" err="1"/>
              <a:t>забезпечений</a:t>
            </a:r>
            <a:r>
              <a:rPr lang="ru-RU" sz="1400" dirty="0"/>
              <a:t> вентилятором,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бере</a:t>
            </a:r>
            <a:r>
              <a:rPr lang="ru-RU" sz="1400" dirty="0"/>
              <a:t> участь в </a:t>
            </a:r>
            <a:r>
              <a:rPr lang="ru-RU" sz="1400" dirty="0" err="1"/>
              <a:t>охолоджуванні</a:t>
            </a:r>
            <a:r>
              <a:rPr lang="ru-RU" sz="1400" dirty="0"/>
              <a:t> системного блоку.</a:t>
            </a:r>
            <a:r>
              <a:rPr lang="uk-UA" sz="1400" dirty="0" smtClean="0"/>
              <a:t>В</a:t>
            </a:r>
            <a:r>
              <a:rPr lang="en-US" sz="1400" dirty="0" err="1"/>
              <a:t>i</a:t>
            </a:r>
            <a:r>
              <a:rPr lang="uk-UA" sz="1400" dirty="0"/>
              <a:t>н перетворює </a:t>
            </a:r>
            <a:r>
              <a:rPr lang="uk-UA" sz="1400" dirty="0" err="1"/>
              <a:t>зм</a:t>
            </a:r>
            <a:r>
              <a:rPr lang="en-US" sz="1400" dirty="0" err="1"/>
              <a:t>i</a:t>
            </a:r>
            <a:r>
              <a:rPr lang="uk-UA" sz="1400" dirty="0" err="1"/>
              <a:t>нний</a:t>
            </a:r>
            <a:r>
              <a:rPr lang="uk-UA" sz="1400" dirty="0"/>
              <a:t> електричний струм у пост</a:t>
            </a:r>
            <a:r>
              <a:rPr lang="en-US" sz="1400" dirty="0" err="1"/>
              <a:t>i</a:t>
            </a:r>
            <a:r>
              <a:rPr lang="uk-UA" sz="1400" dirty="0" err="1"/>
              <a:t>йний</a:t>
            </a:r>
            <a:r>
              <a:rPr lang="uk-UA" sz="1400" dirty="0"/>
              <a:t>, забезпечуючи чотири </a:t>
            </a:r>
            <a:r>
              <a:rPr lang="uk-UA" sz="1400" dirty="0" err="1"/>
              <a:t>стаб</a:t>
            </a:r>
            <a:r>
              <a:rPr lang="en-US" sz="1400" dirty="0" err="1"/>
              <a:t>i</a:t>
            </a:r>
            <a:r>
              <a:rPr lang="uk-UA" sz="1400" dirty="0"/>
              <a:t>л</a:t>
            </a:r>
            <a:r>
              <a:rPr lang="en-US" sz="1400" dirty="0" err="1"/>
              <a:t>i</a:t>
            </a:r>
            <a:r>
              <a:rPr lang="uk-UA" sz="1400" dirty="0" err="1"/>
              <a:t>зованих</a:t>
            </a:r>
            <a:r>
              <a:rPr lang="uk-UA" sz="1400" dirty="0"/>
              <a:t> напруги: +12В, -12В, +5В та -5В. </a:t>
            </a:r>
            <a:r>
              <a:rPr lang="uk-UA" sz="1400" dirty="0" err="1"/>
              <a:t>Потужн</a:t>
            </a:r>
            <a:r>
              <a:rPr lang="en-US" sz="1400" dirty="0" err="1"/>
              <a:t>i</a:t>
            </a:r>
            <a:r>
              <a:rPr lang="uk-UA" sz="1400" dirty="0" err="1"/>
              <a:t>сть</a:t>
            </a:r>
            <a:r>
              <a:rPr lang="uk-UA" sz="1400" dirty="0"/>
              <a:t> блока живлення у </a:t>
            </a:r>
            <a:r>
              <a:rPr lang="en-US" sz="1400" dirty="0"/>
              <a:t>IBM PC </a:t>
            </a:r>
            <a:r>
              <a:rPr lang="uk-UA" sz="1400" dirty="0"/>
              <a:t>становила 65Вт, у </a:t>
            </a:r>
            <a:r>
              <a:rPr lang="en-US" sz="1400" dirty="0"/>
              <a:t>IBM PC XT - 130</a:t>
            </a:r>
            <a:r>
              <a:rPr lang="uk-UA" sz="1400" dirty="0"/>
              <a:t>Вт, у </a:t>
            </a:r>
            <a:r>
              <a:rPr lang="en-US" sz="1400" dirty="0"/>
              <a:t>IBM PC AT - 200</a:t>
            </a:r>
            <a:r>
              <a:rPr lang="uk-UA" sz="1400" dirty="0"/>
              <a:t>Вт.</a:t>
            </a:r>
          </a:p>
        </p:txBody>
      </p:sp>
      <p:pic>
        <p:nvPicPr>
          <p:cNvPr id="2050" name="Picture 2" descr="C:\Users\Vict\Desktop\информатика\ATX-400PNR_2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ct\Desktop\информатика\orig_tov19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9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Системний блок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320480" cy="4968552"/>
          </a:xfrm>
        </p:spPr>
        <p:txBody>
          <a:bodyPr>
            <a:noAutofit/>
          </a:bodyPr>
          <a:lstStyle/>
          <a:p>
            <a:r>
              <a:rPr lang="uk-UA" sz="1600" dirty="0" smtClean="0"/>
              <a:t>2.Системна (материнська) плата</a:t>
            </a:r>
          </a:p>
          <a:p>
            <a:pPr marL="0" indent="0">
              <a:buNone/>
            </a:pPr>
            <a:r>
              <a:rPr lang="ru-RU" sz="1400" dirty="0" smtClean="0"/>
              <a:t>Плата</a:t>
            </a:r>
            <a:r>
              <a:rPr lang="ru-RU" sz="1400" dirty="0"/>
              <a:t>, на </a:t>
            </a:r>
            <a:r>
              <a:rPr lang="ru-RU" sz="1400" dirty="0" err="1"/>
              <a:t>якій</a:t>
            </a:r>
            <a:r>
              <a:rPr lang="ru-RU" sz="1400" dirty="0"/>
              <a:t> </a:t>
            </a:r>
            <a:r>
              <a:rPr lang="ru-RU" sz="1400" dirty="0" err="1"/>
              <a:t>містяться</a:t>
            </a:r>
            <a:r>
              <a:rPr lang="ru-RU" sz="1400" dirty="0"/>
              <a:t>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компоненти</a:t>
            </a:r>
            <a:r>
              <a:rPr lang="ru-RU" sz="1400" dirty="0"/>
              <a:t> </a:t>
            </a:r>
            <a:r>
              <a:rPr lang="ru-RU" sz="1400" dirty="0" err="1"/>
              <a:t>комп'ютера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забезпечують</a:t>
            </a:r>
            <a:r>
              <a:rPr lang="ru-RU" sz="1400" dirty="0"/>
              <a:t> </a:t>
            </a:r>
            <a:r>
              <a:rPr lang="ru-RU" sz="1400" dirty="0" err="1"/>
              <a:t>логіку</a:t>
            </a:r>
            <a:r>
              <a:rPr lang="ru-RU" sz="1400" dirty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.</a:t>
            </a:r>
            <a:r>
              <a:rPr lang="uk-UA" sz="1400" dirty="0"/>
              <a:t> На н</a:t>
            </a:r>
            <a:r>
              <a:rPr lang="en-US" sz="1400" dirty="0" err="1"/>
              <a:t>i</a:t>
            </a:r>
            <a:r>
              <a:rPr lang="uk-UA" sz="1400" dirty="0"/>
              <a:t>й розташована б</a:t>
            </a:r>
            <a:r>
              <a:rPr lang="en-US" sz="1400" dirty="0" err="1"/>
              <a:t>i</a:t>
            </a:r>
            <a:r>
              <a:rPr lang="uk-UA" sz="1400" dirty="0" err="1"/>
              <a:t>льш</a:t>
            </a:r>
            <a:r>
              <a:rPr lang="en-US" sz="1400" dirty="0" err="1"/>
              <a:t>i</a:t>
            </a:r>
            <a:r>
              <a:rPr lang="uk-UA" sz="1400" dirty="0" err="1"/>
              <a:t>сть</a:t>
            </a:r>
            <a:r>
              <a:rPr lang="uk-UA" sz="1400" dirty="0"/>
              <a:t> основних елемент</a:t>
            </a:r>
            <a:r>
              <a:rPr lang="en-US" sz="1400" dirty="0" err="1"/>
              <a:t>i</a:t>
            </a:r>
            <a:r>
              <a:rPr lang="uk-UA" sz="1400" dirty="0"/>
              <a:t>в, м</a:t>
            </a:r>
            <a:r>
              <a:rPr lang="en-US" sz="1400" dirty="0" err="1"/>
              <a:t>i</a:t>
            </a:r>
            <a:r>
              <a:rPr lang="uk-UA" sz="1400" dirty="0" err="1"/>
              <a:t>кросхем</a:t>
            </a:r>
            <a:r>
              <a:rPr lang="uk-UA" sz="1400" dirty="0"/>
              <a:t>, що забезпечують роботу ПК. На системній платі монтується чипсет, це мікросхеми, які забезпечують і контролюють логіку функціонування плати, на платі також розташовуються </a:t>
            </a:r>
            <a:r>
              <a:rPr lang="uk-UA" sz="1400" dirty="0" err="1"/>
              <a:t>роз'єми</a:t>
            </a:r>
            <a:r>
              <a:rPr lang="uk-UA" sz="1400" dirty="0"/>
              <a:t> для підключення центрального процесора, графічної плати, звукової плати, жорсткий дисків, оперативної пам'яті та інші </a:t>
            </a:r>
            <a:r>
              <a:rPr lang="uk-UA" sz="1400" dirty="0" err="1"/>
              <a:t>роз'єми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pic>
        <p:nvPicPr>
          <p:cNvPr id="3074" name="Picture 2" descr="C:\Users\Vict\Desktop\информатика\771px-AsusP4PE_MainboardSocket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1135" y="1628800"/>
            <a:ext cx="416296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ct\Desktop\информатика\i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78" y="4357694"/>
            <a:ext cx="3507358" cy="24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3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Системний блок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92514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3.Мікропроцесор</a:t>
            </a:r>
          </a:p>
          <a:p>
            <a:pPr marL="0" indent="0">
              <a:buNone/>
            </a:pPr>
            <a:r>
              <a:rPr lang="uk-UA" sz="1500" dirty="0"/>
              <a:t>П</a:t>
            </a:r>
            <a:r>
              <a:rPr lang="uk-UA" sz="1500" dirty="0" smtClean="0"/>
              <a:t>роцесор </a:t>
            </a:r>
            <a:r>
              <a:rPr lang="uk-UA" sz="1500" dirty="0"/>
              <a:t>(пристрій, що відповідає за виконання арифметичних, логічних операцій і операцій управління, записаних у машинному коді), реалізований у вигляді однієї </a:t>
            </a:r>
            <a:r>
              <a:rPr lang="uk-UA" sz="1500" dirty="0" smtClean="0"/>
              <a:t>мікросхеми або </a:t>
            </a:r>
            <a:r>
              <a:rPr lang="uk-UA" sz="1500" dirty="0"/>
              <a:t>комплекту з декількох спеціалізованих мікросхем </a:t>
            </a:r>
            <a:r>
              <a:rPr lang="uk-UA" sz="1500" dirty="0" smtClean="0"/>
              <a:t>(</a:t>
            </a:r>
            <a:r>
              <a:rPr lang="uk-UA" sz="1500" dirty="0"/>
              <a:t>на відміну від реалізації процесора у вигляді електричної схеми на елементній базі загального призначення або у вигляді програмної моделі). </a:t>
            </a:r>
          </a:p>
        </p:txBody>
      </p:sp>
      <p:pic>
        <p:nvPicPr>
          <p:cNvPr id="4098" name="Picture 2" descr="C:\Users\Vict\Desktop\информатика\800px-SL3A2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ct\Desktop\информатика\RCM4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10968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4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Адаптери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3096344" cy="4896544"/>
          </a:xfrm>
        </p:spPr>
        <p:txBody>
          <a:bodyPr>
            <a:normAutofit/>
          </a:bodyPr>
          <a:lstStyle/>
          <a:p>
            <a:r>
              <a:rPr lang="ru-RU" sz="1600" dirty="0"/>
              <a:t> </a:t>
            </a:r>
            <a:r>
              <a:rPr lang="ru-RU" sz="1600" dirty="0" err="1" smtClean="0"/>
              <a:t>периферійні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пристрої</a:t>
            </a:r>
            <a:r>
              <a:rPr lang="ru-RU" sz="1600" dirty="0" smtClean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 smtClean="0"/>
              <a:t>дозволяють</a:t>
            </a:r>
            <a:r>
              <a:rPr lang="ru-RU" sz="1600" dirty="0" smtClean="0"/>
              <a:t> </a:t>
            </a:r>
            <a:r>
              <a:rPr lang="ru-RU" sz="1600" dirty="0" err="1"/>
              <a:t>комп'ютеру</a:t>
            </a:r>
            <a:r>
              <a:rPr lang="ru-RU" sz="1600" dirty="0"/>
              <a:t> </a:t>
            </a:r>
            <a:r>
              <a:rPr lang="ru-RU" sz="1600" dirty="0" err="1"/>
              <a:t>взаємодіяти</a:t>
            </a:r>
            <a:r>
              <a:rPr lang="ru-RU" sz="1600" dirty="0"/>
              <a:t> з </a:t>
            </a:r>
            <a:r>
              <a:rPr lang="ru-RU" sz="1600" dirty="0" err="1"/>
              <a:t>іншими</a:t>
            </a:r>
            <a:r>
              <a:rPr lang="ru-RU" sz="1600" dirty="0"/>
              <a:t> </a:t>
            </a:r>
            <a:r>
              <a:rPr lang="ru-RU" sz="1600" dirty="0" err="1"/>
              <a:t>пристроями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 В </a:t>
            </a:r>
            <a:r>
              <a:rPr lang="ru-RU" sz="1600" dirty="0" err="1"/>
              <a:t>даний</a:t>
            </a:r>
            <a:r>
              <a:rPr lang="ru-RU" sz="1600" dirty="0"/>
              <a:t> час, особливо в </a:t>
            </a:r>
            <a:r>
              <a:rPr lang="ru-RU" sz="1600" dirty="0" err="1"/>
              <a:t>персональних</a:t>
            </a:r>
            <a:r>
              <a:rPr lang="ru-RU" sz="1600" dirty="0"/>
              <a:t> </a:t>
            </a:r>
            <a:r>
              <a:rPr lang="ru-RU" sz="1600" dirty="0" err="1"/>
              <a:t>комп'ютерах</a:t>
            </a:r>
            <a:r>
              <a:rPr lang="ru-RU" sz="1600" dirty="0"/>
              <a:t>, </a:t>
            </a:r>
            <a:r>
              <a:rPr lang="ru-RU" sz="1600" dirty="0" err="1"/>
              <a:t>мережеві</a:t>
            </a:r>
            <a:r>
              <a:rPr lang="ru-RU" sz="1600" dirty="0"/>
              <a:t> плати </a:t>
            </a:r>
            <a:r>
              <a:rPr lang="ru-RU" sz="1600" dirty="0" err="1"/>
              <a:t>досить</a:t>
            </a:r>
            <a:r>
              <a:rPr lang="ru-RU" sz="1600" dirty="0"/>
              <a:t> часто </a:t>
            </a:r>
            <a:r>
              <a:rPr lang="ru-RU" sz="1600" dirty="0" err="1"/>
              <a:t>інтегровані</a:t>
            </a:r>
            <a:r>
              <a:rPr lang="ru-RU" sz="1600" dirty="0"/>
              <a:t> в </a:t>
            </a:r>
            <a:r>
              <a:rPr lang="ru-RU" sz="1600" dirty="0" err="1"/>
              <a:t>материнські</a:t>
            </a:r>
            <a:r>
              <a:rPr lang="ru-RU" sz="1600" dirty="0"/>
              <a:t> плати для </a:t>
            </a:r>
            <a:r>
              <a:rPr lang="ru-RU" sz="1600" dirty="0" err="1"/>
              <a:t>зручності</a:t>
            </a:r>
            <a:r>
              <a:rPr lang="ru-RU" sz="1600" dirty="0"/>
              <a:t> і </a:t>
            </a:r>
            <a:r>
              <a:rPr lang="ru-RU" sz="1600" dirty="0" err="1"/>
              <a:t>здешевлення</a:t>
            </a:r>
            <a:r>
              <a:rPr lang="ru-RU" sz="1600" dirty="0"/>
              <a:t> </a:t>
            </a:r>
            <a:r>
              <a:rPr lang="ru-RU" sz="1600" dirty="0" err="1"/>
              <a:t>всього</a:t>
            </a:r>
            <a:r>
              <a:rPr lang="ru-RU" sz="1600" dirty="0"/>
              <a:t> </a:t>
            </a:r>
            <a:r>
              <a:rPr lang="ru-RU" sz="1600" dirty="0" err="1"/>
              <a:t>комп'ютера</a:t>
            </a:r>
            <a:r>
              <a:rPr lang="ru-RU" sz="1600" dirty="0"/>
              <a:t> в </a:t>
            </a:r>
            <a:r>
              <a:rPr lang="ru-RU" sz="1600" dirty="0" err="1"/>
              <a:t>цілому</a:t>
            </a:r>
            <a:r>
              <a:rPr lang="ru-RU" sz="1600" dirty="0"/>
              <a:t>.</a:t>
            </a:r>
            <a:endParaRPr lang="uk-UA" sz="1600" dirty="0"/>
          </a:p>
        </p:txBody>
      </p:sp>
      <p:pic>
        <p:nvPicPr>
          <p:cNvPr id="5122" name="Picture 2" descr="C:\Users\Vict\Desktop\информатика\6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406"/>
            <a:ext cx="244827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ct\Desktop\информатика\perefcable_miotex_photo1_179958229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801" y="2780928"/>
            <a:ext cx="3780421" cy="37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1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введення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746648" cy="4061048"/>
          </a:xfrm>
        </p:spPr>
        <p:txBody>
          <a:bodyPr>
            <a:normAutofit fontScale="92500"/>
          </a:bodyPr>
          <a:lstStyle/>
          <a:p>
            <a:r>
              <a:rPr lang="uk-UA" sz="1700" dirty="0" smtClean="0"/>
              <a:t>1.Клавіатура</a:t>
            </a:r>
          </a:p>
          <a:p>
            <a:pPr marL="0" indent="0">
              <a:buNone/>
            </a:pPr>
            <a:r>
              <a:rPr lang="uk-UA" sz="1400" dirty="0" smtClean="0"/>
              <a:t>Сукупність </a:t>
            </a:r>
            <a:r>
              <a:rPr lang="uk-UA" sz="1400" dirty="0"/>
              <a:t>розміщених у певному порядку клавіш пристрою, що використовується для введення і редагування даних, а також керування виконанням окремих операцій.</a:t>
            </a:r>
          </a:p>
          <a:p>
            <a:pPr marL="0" indent="0">
              <a:buNone/>
            </a:pPr>
            <a:r>
              <a:rPr lang="uk-UA" sz="1400" dirty="0" smtClean="0"/>
              <a:t>Клавіатури </a:t>
            </a:r>
            <a:r>
              <a:rPr lang="uk-UA" sz="1400" dirty="0"/>
              <a:t>використовуються в найрізноманітніших пристроях — друкарських машинах, калькуляторах, мобільних телефонах, а також є однією з комплектуючих </a:t>
            </a:r>
            <a:r>
              <a:rPr lang="uk-UA" sz="1400" dirty="0" smtClean="0"/>
              <a:t>комп'ютера. Основні </a:t>
            </a:r>
            <a:r>
              <a:rPr lang="uk-UA" sz="1400" dirty="0"/>
              <a:t>типи клавіатур за призначенням - музичні та алфавітно-цифрові.</a:t>
            </a:r>
          </a:p>
        </p:txBody>
      </p:sp>
      <p:pic>
        <p:nvPicPr>
          <p:cNvPr id="6146" name="Picture 2" descr="C:\Users\Vict\Desktop\информатика\4954.1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ict\Desktop\информатика\8f22b7c78cdde554fa8951b1064a6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48090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4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1626</Words>
  <Application>Microsoft Office PowerPoint</Application>
  <PresentationFormat>Экран (4:3)</PresentationFormat>
  <Paragraphs>126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Апаратне забезпечення комп’ютерних систем</vt:lpstr>
      <vt:lpstr>Архітектура ПК</vt:lpstr>
      <vt:lpstr>Апаратне забезпечення</vt:lpstr>
      <vt:lpstr>Структура ПК</vt:lpstr>
      <vt:lpstr>Системний блок</vt:lpstr>
      <vt:lpstr>Системний блок</vt:lpstr>
      <vt:lpstr>Системний блок</vt:lpstr>
      <vt:lpstr>Адаптери</vt:lpstr>
      <vt:lpstr>Пристрої введення інформації</vt:lpstr>
      <vt:lpstr>Пристрої введення інформації</vt:lpstr>
      <vt:lpstr>Пристрої введення інформації</vt:lpstr>
      <vt:lpstr>Пристрої введення інформації</vt:lpstr>
      <vt:lpstr>Пристрої введення інформації</vt:lpstr>
      <vt:lpstr>Пристрої введення інформації</vt:lpstr>
      <vt:lpstr>Пристрої виведення інформації</vt:lpstr>
      <vt:lpstr>Пристрої виведення інформації</vt:lpstr>
      <vt:lpstr>Пристрої виведення інформації</vt:lpstr>
      <vt:lpstr>Пам‘ять ПК</vt:lpstr>
      <vt:lpstr>Пам‘ять ПК</vt:lpstr>
      <vt:lpstr>Пам‘ять ПК</vt:lpstr>
      <vt:lpstr>Пам‘ять ПК</vt:lpstr>
      <vt:lpstr>Пам‘ять ПК</vt:lpstr>
      <vt:lpstr>Відеосистема ПК</vt:lpstr>
      <vt:lpstr>Мультимедійне та комунікаційне обладнання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</dc:creator>
  <cp:lastModifiedBy>Пользователь</cp:lastModifiedBy>
  <cp:revision>26</cp:revision>
  <dcterms:created xsi:type="dcterms:W3CDTF">2012-10-28T09:58:04Z</dcterms:created>
  <dcterms:modified xsi:type="dcterms:W3CDTF">2016-02-04T06:46:29Z</dcterms:modified>
</cp:coreProperties>
</file>