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9"/>
    <a:srgbClr val="C05D2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5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pic>
          <p:nvPicPr>
            <p:cNvPr id="4100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uk-UA" noProof="0" smtClean="0"/>
              <a:t>Щелчок правит 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uk-UA" noProof="0" smtClean="0"/>
              <a:t>Щелчок правит образец подзаголовка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D810C601-8D79-4D59-BA5D-A9695393B392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37B6-4402-4C1B-8547-0603556678EE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755582503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91E28-CB67-4C9F-84E4-4E4F3FCA3503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017389540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B1D06A-E92E-42BF-B788-DF03E9F99700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718914382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EB81B-1425-4057-9C64-0261A3A353BC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117232145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B470-77CE-4770-B66D-597EDAE3F7BD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36546448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2297-402B-4F04-A580-A3892A88F124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410968554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7B54-1E12-408D-A966-3A5026868B03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082700560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5E0D2-012F-4DCF-B983-5277EF9E704B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42236799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024F6-E2AA-485E-BF2B-4D0F9A1CA112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497836612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CAFE4-8971-42AC-A4BC-E37FEEA452DD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99011697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EF3F-BDB4-4E04-83D3-40AD7FC2B178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011026494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Щелчок правит 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Щелчок правит 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fld id="{41ACF074-A4B1-4354-8C7A-398D0099D702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143116"/>
            <a:ext cx="7620000" cy="3429000"/>
          </a:xfrm>
        </p:spPr>
        <p:txBody>
          <a:bodyPr/>
          <a:lstStyle/>
          <a:p>
            <a:r>
              <a:rPr lang="uk-UA" altLang="uk-UA" sz="7100" b="1" dirty="0" smtClean="0">
                <a:solidFill>
                  <a:schemeClr val="tx1"/>
                </a:solidFill>
              </a:rPr>
              <a:t>Базові </a:t>
            </a:r>
            <a:r>
              <a:rPr lang="uk-UA" altLang="uk-UA" sz="7100" b="1" dirty="0">
                <a:solidFill>
                  <a:schemeClr val="tx1"/>
                </a:solidFill>
              </a:rPr>
              <a:t>структури алгоритму</a:t>
            </a:r>
            <a:endParaRPr lang="ru-RU" altLang="uk-UA" sz="5400" b="1" dirty="0"/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b="1" i="1">
                <a:solidFill>
                  <a:srgbClr val="000000"/>
                </a:solidFill>
              </a:rPr>
              <a:t> Цикл-для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495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uk-UA" altLang="uk-UA" sz="1800">
                <a:solidFill>
                  <a:srgbClr val="000000"/>
                </a:solidFill>
              </a:rPr>
              <a:t>	Вказівка повторення з параметром записується таким чином:</a:t>
            </a:r>
          </a:p>
          <a:p>
            <a:pPr lvl="2" algn="just">
              <a:buFontTx/>
              <a:buNone/>
            </a:pPr>
            <a:r>
              <a:rPr lang="uk-UA" altLang="uk-UA" b="1" i="1">
                <a:solidFill>
                  <a:srgbClr val="000000"/>
                </a:solidFill>
              </a:rPr>
              <a:t>для </a:t>
            </a:r>
            <a:r>
              <a:rPr lang="en-US" altLang="uk-UA" b="1" i="1">
                <a:solidFill>
                  <a:srgbClr val="000000"/>
                </a:solidFill>
              </a:rPr>
              <a:t>i:=x1 </a:t>
            </a:r>
            <a:r>
              <a:rPr lang="uk-UA" altLang="uk-UA" b="1" i="1">
                <a:solidFill>
                  <a:srgbClr val="000000"/>
                </a:solidFill>
              </a:rPr>
              <a:t>до </a:t>
            </a:r>
            <a:r>
              <a:rPr lang="en-US" altLang="uk-UA" b="1" i="1">
                <a:solidFill>
                  <a:srgbClr val="000000"/>
                </a:solidFill>
              </a:rPr>
              <a:t>xn </a:t>
            </a:r>
            <a:r>
              <a:rPr lang="uk-UA" altLang="uk-UA" b="1" i="1">
                <a:solidFill>
                  <a:srgbClr val="000000"/>
                </a:solidFill>
              </a:rPr>
              <a:t>крок Н</a:t>
            </a:r>
          </a:p>
          <a:p>
            <a:pPr lvl="2" algn="just">
              <a:buFontTx/>
              <a:buNone/>
            </a:pPr>
            <a:r>
              <a:rPr lang="uk-UA" altLang="uk-UA" b="1" i="1">
                <a:solidFill>
                  <a:srgbClr val="000000"/>
                </a:solidFill>
              </a:rPr>
              <a:t>пц</a:t>
            </a:r>
          </a:p>
          <a:p>
            <a:pPr lvl="2" algn="just">
              <a:buFontTx/>
              <a:buNone/>
            </a:pPr>
            <a:r>
              <a:rPr lang="uk-UA" altLang="uk-UA" b="1">
                <a:solidFill>
                  <a:srgbClr val="000000"/>
                </a:solidFill>
              </a:rPr>
              <a:t>	тіло циклу;</a:t>
            </a:r>
            <a:endParaRPr lang="uk-UA" altLang="uk-UA" b="1" i="1">
              <a:solidFill>
                <a:srgbClr val="000000"/>
              </a:solidFill>
            </a:endParaRPr>
          </a:p>
          <a:p>
            <a:pPr lvl="2" algn="just">
              <a:buFontTx/>
              <a:buNone/>
            </a:pPr>
            <a:r>
              <a:rPr lang="uk-UA" altLang="uk-UA" b="1" i="1">
                <a:solidFill>
                  <a:srgbClr val="000000"/>
                </a:solidFill>
              </a:rPr>
              <a:t>кц</a:t>
            </a:r>
            <a:endParaRPr lang="uk-UA" altLang="uk-UA" sz="1800" b="1" i="1">
              <a:solidFill>
                <a:srgbClr val="000000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uk-UA" altLang="uk-UA" sz="1800" i="1">
                <a:solidFill>
                  <a:srgbClr val="000000"/>
                </a:solidFill>
              </a:rPr>
              <a:t>і</a:t>
            </a:r>
            <a:r>
              <a:rPr lang="uk-UA" altLang="uk-UA" sz="1800">
                <a:solidFill>
                  <a:srgbClr val="000000"/>
                </a:solidFill>
              </a:rPr>
              <a:t> - параметр циклу </a:t>
            </a:r>
          </a:p>
          <a:p>
            <a:pPr algn="just">
              <a:buFont typeface="Monotype Sorts" pitchFamily="2" charset="2"/>
              <a:buNone/>
            </a:pPr>
            <a:r>
              <a:rPr lang="uk-UA" altLang="uk-UA" sz="1800" i="1">
                <a:solidFill>
                  <a:srgbClr val="000000"/>
                </a:solidFill>
              </a:rPr>
              <a:t>х1</a:t>
            </a:r>
            <a:r>
              <a:rPr lang="uk-UA" altLang="uk-UA" sz="1800">
                <a:solidFill>
                  <a:srgbClr val="000000"/>
                </a:solidFill>
              </a:rPr>
              <a:t> - початкове значення параметру</a:t>
            </a:r>
          </a:p>
          <a:p>
            <a:pPr algn="just">
              <a:buFont typeface="Monotype Sorts" pitchFamily="2" charset="2"/>
              <a:buNone/>
            </a:pPr>
            <a:r>
              <a:rPr lang="en-US" altLang="uk-UA" sz="1800" i="1">
                <a:solidFill>
                  <a:srgbClr val="000000"/>
                </a:solidFill>
              </a:rPr>
              <a:t>xn</a:t>
            </a:r>
            <a:r>
              <a:rPr lang="en-US" altLang="uk-UA" sz="1800">
                <a:solidFill>
                  <a:srgbClr val="000000"/>
                </a:solidFill>
              </a:rPr>
              <a:t> - </a:t>
            </a:r>
            <a:r>
              <a:rPr lang="uk-UA" altLang="uk-UA" sz="1800">
                <a:solidFill>
                  <a:srgbClr val="000000"/>
                </a:solidFill>
              </a:rPr>
              <a:t>кінцеве значення параметру</a:t>
            </a:r>
          </a:p>
          <a:p>
            <a:pPr algn="just">
              <a:buFont typeface="Monotype Sorts" pitchFamily="2" charset="2"/>
              <a:buNone/>
            </a:pPr>
            <a:r>
              <a:rPr lang="en-US" altLang="uk-UA" sz="1800" i="1">
                <a:solidFill>
                  <a:srgbClr val="000000"/>
                </a:solidFill>
              </a:rPr>
              <a:t>H</a:t>
            </a:r>
            <a:r>
              <a:rPr lang="en-US" altLang="uk-UA" sz="1800">
                <a:solidFill>
                  <a:srgbClr val="000000"/>
                </a:solidFill>
              </a:rPr>
              <a:t> - </a:t>
            </a:r>
            <a:r>
              <a:rPr lang="uk-UA" altLang="uk-UA" sz="1800">
                <a:solidFill>
                  <a:srgbClr val="000000"/>
                </a:solidFill>
              </a:rPr>
              <a:t>крок зміни параметру (може набувати значення  +1 або -1)</a:t>
            </a:r>
          </a:p>
          <a:p>
            <a:pPr algn="just">
              <a:buFont typeface="Monotype Sorts" pitchFamily="2" charset="2"/>
              <a:buNone/>
            </a:pPr>
            <a:r>
              <a:rPr lang="ru-RU" altLang="uk-UA" sz="1800">
                <a:solidFill>
                  <a:srgbClr val="000000"/>
                </a:solidFill>
              </a:rPr>
              <a:t>		</a:t>
            </a:r>
            <a:r>
              <a:rPr lang="ru-RU" altLang="uk-UA" sz="1600">
                <a:solidFill>
                  <a:srgbClr val="000000"/>
                </a:solidFill>
              </a:rPr>
              <a:t>Цикл-для виконується т.ч.: параметру</a:t>
            </a:r>
            <a:r>
              <a:rPr lang="ru-RU" altLang="uk-UA" sz="1600" i="1">
                <a:solidFill>
                  <a:srgbClr val="000000"/>
                </a:solidFill>
              </a:rPr>
              <a:t> і</a:t>
            </a:r>
            <a:r>
              <a:rPr lang="ru-RU" altLang="uk-UA" sz="1600">
                <a:solidFill>
                  <a:srgbClr val="000000"/>
                </a:solidFill>
              </a:rPr>
              <a:t> присвоюється початкове значення </a:t>
            </a:r>
            <a:r>
              <a:rPr lang="ru-RU" altLang="uk-UA" sz="1600" i="1">
                <a:solidFill>
                  <a:srgbClr val="000000"/>
                </a:solidFill>
              </a:rPr>
              <a:t>х1</a:t>
            </a:r>
            <a:r>
              <a:rPr lang="ru-RU" altLang="uk-UA" sz="1600">
                <a:solidFill>
                  <a:srgbClr val="000000"/>
                </a:solidFill>
              </a:rPr>
              <a:t>. Він порівнюється з кінцевим значенням </a:t>
            </a:r>
            <a:r>
              <a:rPr lang="en-US" altLang="uk-UA" sz="1600" i="1">
                <a:solidFill>
                  <a:srgbClr val="000000"/>
                </a:solidFill>
              </a:rPr>
              <a:t>xn</a:t>
            </a:r>
            <a:r>
              <a:rPr lang="en-US" altLang="uk-UA" sz="1600">
                <a:solidFill>
                  <a:srgbClr val="000000"/>
                </a:solidFill>
              </a:rPr>
              <a:t>. </a:t>
            </a:r>
            <a:r>
              <a:rPr lang="uk-UA" altLang="uk-UA" sz="1600">
                <a:solidFill>
                  <a:srgbClr val="000000"/>
                </a:solidFill>
              </a:rPr>
              <a:t>Якщо </a:t>
            </a:r>
            <a:r>
              <a:rPr lang="uk-UA" altLang="uk-UA" sz="1600" i="1">
                <a:solidFill>
                  <a:srgbClr val="000000"/>
                </a:solidFill>
              </a:rPr>
              <a:t>х</a:t>
            </a:r>
            <a:r>
              <a:rPr lang="en-US" altLang="uk-UA" sz="1600" i="1">
                <a:solidFill>
                  <a:srgbClr val="000000"/>
                </a:solidFill>
              </a:rPr>
              <a:t>1&lt;=xn</a:t>
            </a:r>
            <a:r>
              <a:rPr lang="en-US" altLang="uk-UA" sz="1600">
                <a:solidFill>
                  <a:srgbClr val="000000"/>
                </a:solidFill>
              </a:rPr>
              <a:t>, </a:t>
            </a:r>
            <a:r>
              <a:rPr lang="uk-UA" altLang="uk-UA" sz="1600">
                <a:solidFill>
                  <a:srgbClr val="000000"/>
                </a:solidFill>
              </a:rPr>
              <a:t>то виконується цикл. Значення</a:t>
            </a:r>
            <a:r>
              <a:rPr lang="uk-UA" altLang="uk-UA" sz="1600" i="1">
                <a:solidFill>
                  <a:srgbClr val="000000"/>
                </a:solidFill>
              </a:rPr>
              <a:t> і</a:t>
            </a:r>
            <a:r>
              <a:rPr lang="uk-UA" altLang="uk-UA" sz="1600">
                <a:solidFill>
                  <a:srgbClr val="000000"/>
                </a:solidFill>
              </a:rPr>
              <a:t> автоматично змінюється на крок </a:t>
            </a:r>
            <a:r>
              <a:rPr lang="uk-UA" altLang="uk-UA" sz="1600" i="1">
                <a:solidFill>
                  <a:srgbClr val="000000"/>
                </a:solidFill>
              </a:rPr>
              <a:t>Н</a:t>
            </a:r>
            <a:r>
              <a:rPr lang="uk-UA" altLang="uk-UA" sz="1600">
                <a:solidFill>
                  <a:srgbClr val="000000"/>
                </a:solidFill>
              </a:rPr>
              <a:t> і знову порівнюється зі </a:t>
            </a:r>
            <a:r>
              <a:rPr lang="en-US" altLang="uk-UA" sz="1600" i="1">
                <a:solidFill>
                  <a:srgbClr val="000000"/>
                </a:solidFill>
              </a:rPr>
              <a:t>xn</a:t>
            </a:r>
            <a:r>
              <a:rPr lang="en-US" altLang="uk-UA" sz="1600">
                <a:solidFill>
                  <a:srgbClr val="000000"/>
                </a:solidFill>
              </a:rPr>
              <a:t> і т.д. </a:t>
            </a:r>
            <a:r>
              <a:rPr lang="uk-UA" altLang="uk-UA" sz="1600">
                <a:solidFill>
                  <a:srgbClr val="000000"/>
                </a:solidFill>
              </a:rPr>
              <a:t>Якщо отримуємо, що </a:t>
            </a:r>
            <a:r>
              <a:rPr lang="uk-UA" altLang="uk-UA" sz="1600" i="1">
                <a:solidFill>
                  <a:srgbClr val="000000"/>
                </a:solidFill>
              </a:rPr>
              <a:t>x1</a:t>
            </a:r>
            <a:r>
              <a:rPr lang="en-US" altLang="uk-UA" sz="1600" i="1">
                <a:solidFill>
                  <a:srgbClr val="000000"/>
                </a:solidFill>
              </a:rPr>
              <a:t>&gt;xn</a:t>
            </a:r>
            <a:r>
              <a:rPr lang="uk-UA" altLang="uk-UA" sz="1600">
                <a:solidFill>
                  <a:srgbClr val="000000"/>
                </a:solidFill>
              </a:rPr>
              <a:t>, то цикл не виконується.</a:t>
            </a:r>
            <a:endParaRPr lang="ru-RU" altLang="uk-UA" sz="1600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b="1" i="1">
                <a:solidFill>
                  <a:srgbClr val="000000"/>
                </a:solidFill>
              </a:rPr>
              <a:t> Цикл-поки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971550" lvl="2" indent="-57150" algn="just">
              <a:buFontTx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Поки </a:t>
            </a:r>
            <a:r>
              <a:rPr lang="en-US" altLang="uk-UA" sz="2400" b="1" i="1">
                <a:solidFill>
                  <a:srgbClr val="000000"/>
                </a:solidFill>
              </a:rPr>
              <a:t>&lt;</a:t>
            </a:r>
            <a:r>
              <a:rPr lang="uk-UA" altLang="uk-UA" sz="2400" b="1" i="1">
                <a:solidFill>
                  <a:srgbClr val="000000"/>
                </a:solidFill>
              </a:rPr>
              <a:t>умова</a:t>
            </a:r>
            <a:r>
              <a:rPr lang="en-US" altLang="uk-UA" sz="2400" b="1" i="1">
                <a:solidFill>
                  <a:srgbClr val="000000"/>
                </a:solidFill>
              </a:rPr>
              <a:t>&gt;</a:t>
            </a:r>
          </a:p>
          <a:p>
            <a:pPr marL="971550" lvl="2" indent="-57150" algn="just"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пц</a:t>
            </a:r>
          </a:p>
          <a:p>
            <a:pPr marL="971550" lvl="2" indent="-57150" algn="just">
              <a:buFontTx/>
              <a:buNone/>
            </a:pPr>
            <a:r>
              <a:rPr lang="en-US" altLang="uk-UA" sz="2400" b="1">
                <a:solidFill>
                  <a:srgbClr val="000000"/>
                </a:solidFill>
              </a:rPr>
              <a:t>	  тіло циклу;</a:t>
            </a:r>
            <a:endParaRPr lang="en-US" altLang="uk-UA" sz="2400" b="1" i="1">
              <a:solidFill>
                <a:srgbClr val="000000"/>
              </a:solidFill>
            </a:endParaRPr>
          </a:p>
          <a:p>
            <a:pPr marL="971550" lvl="2" indent="-57150" algn="just"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кц</a:t>
            </a:r>
            <a:endParaRPr lang="en-US" altLang="uk-UA" i="1">
              <a:solidFill>
                <a:srgbClr val="000000"/>
              </a:solidFill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en-US" altLang="uk-UA" sz="2000">
                <a:solidFill>
                  <a:srgbClr val="000000"/>
                </a:solidFill>
              </a:rPr>
              <a:t>Якщо умова істинна то виконується тіло циклу. Виконання програми повертається до перевірки умови циклу. 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en-US" altLang="uk-UA" sz="2000">
                <a:solidFill>
                  <a:srgbClr val="000000"/>
                </a:solidFill>
              </a:rPr>
              <a:t>Якщо умова хибна, то виконується вказівка, яка знаходиться після вказівки з передумовою</a:t>
            </a:r>
            <a:endParaRPr lang="ru-RU" altLang="uk-UA">
              <a:solidFill>
                <a:srgbClr val="000000"/>
              </a:solidFill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ph type="body" sz="half" idx="2"/>
          </p:nvPr>
        </p:nvGraphicFramePr>
        <p:xfrm>
          <a:off x="5029200" y="1828800"/>
          <a:ext cx="3429000" cy="4495800"/>
        </p:xfrm>
        <a:graphic>
          <a:graphicData uri="http://schemas.openxmlformats.org/presentationml/2006/ole">
            <p:oleObj spid="_x0000_s16391" name="Точечный рисунок" r:id="rId3" imgW="1514686" imgH="2752381" progId="PBrush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b="1">
                <a:solidFill>
                  <a:schemeClr val="tx1"/>
                </a:solidFill>
              </a:rPr>
              <a:t> Цикл-до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381000" algn="just">
              <a:buFont typeface="Monotype Sorts" pitchFamily="2" charset="2"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Повторювати</a:t>
            </a:r>
          </a:p>
          <a:p>
            <a:pPr marL="0" indent="381000" algn="just">
              <a:buFont typeface="Monotype Sorts" pitchFamily="2" charset="2"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пц</a:t>
            </a:r>
          </a:p>
          <a:p>
            <a:pPr marL="0" indent="381000" algn="just">
              <a:buFont typeface="Monotype Sorts" pitchFamily="2" charset="2"/>
              <a:buNone/>
            </a:pPr>
            <a:r>
              <a:rPr lang="ru-RU" altLang="uk-UA" sz="2400" b="1">
                <a:solidFill>
                  <a:srgbClr val="000000"/>
                </a:solidFill>
              </a:rPr>
              <a:t>	тіло циклу;</a:t>
            </a:r>
            <a:endParaRPr lang="ru-RU" altLang="uk-UA" sz="2400" b="1" i="1">
              <a:solidFill>
                <a:srgbClr val="000000"/>
              </a:solidFill>
            </a:endParaRPr>
          </a:p>
          <a:p>
            <a:pPr marL="0" indent="381000" algn="just">
              <a:buFont typeface="Monotype Sorts" pitchFamily="2" charset="2"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кц</a:t>
            </a:r>
          </a:p>
          <a:p>
            <a:pPr marL="0" indent="381000" algn="just">
              <a:buFont typeface="Monotype Sorts" pitchFamily="2" charset="2"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до </a:t>
            </a:r>
            <a:r>
              <a:rPr lang="en-US" altLang="uk-UA" sz="2400" b="1" i="1">
                <a:solidFill>
                  <a:srgbClr val="000000"/>
                </a:solidFill>
              </a:rPr>
              <a:t>&lt;</a:t>
            </a:r>
            <a:r>
              <a:rPr lang="uk-UA" altLang="uk-UA" sz="2400" b="1" i="1">
                <a:solidFill>
                  <a:srgbClr val="000000"/>
                </a:solidFill>
              </a:rPr>
              <a:t>умова</a:t>
            </a:r>
            <a:r>
              <a:rPr lang="en-US" altLang="uk-UA" sz="2400" b="1" i="1">
                <a:solidFill>
                  <a:srgbClr val="000000"/>
                </a:solidFill>
              </a:rPr>
              <a:t>&gt;;</a:t>
            </a:r>
          </a:p>
          <a:p>
            <a:pPr marL="0" indent="381000" algn="just">
              <a:buFont typeface="Monotype Sorts" pitchFamily="2" charset="2"/>
              <a:buNone/>
            </a:pPr>
            <a:endParaRPr lang="en-US" altLang="uk-UA" sz="2000" i="1">
              <a:solidFill>
                <a:srgbClr val="000000"/>
              </a:solidFill>
            </a:endParaRPr>
          </a:p>
          <a:p>
            <a:pPr marL="0" indent="381000" algn="just">
              <a:buFont typeface="Monotype Sorts" pitchFamily="2" charset="2"/>
              <a:buNone/>
            </a:pPr>
            <a:r>
              <a:rPr lang="ru-RU" altLang="uk-UA" sz="2000">
                <a:solidFill>
                  <a:srgbClr val="000000"/>
                </a:solidFill>
              </a:rPr>
              <a:t>Спочатку виконується тіло циклу, а пізніше перевіряється умова. Якщо умова істинна, то виконання циклу завершується, якщо ні, то цикл виконується ще раз і т. д.</a:t>
            </a:r>
            <a:endParaRPr lang="ru-RU" altLang="uk-UA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ph type="body" sz="half" idx="2"/>
          </p:nvPr>
        </p:nvGraphicFramePr>
        <p:xfrm>
          <a:off x="5029200" y="1676400"/>
          <a:ext cx="3733800" cy="4724400"/>
        </p:xfrm>
        <a:graphic>
          <a:graphicData uri="http://schemas.openxmlformats.org/presentationml/2006/ole">
            <p:oleObj spid="_x0000_s18438" name="Точечный рисунок" r:id="rId3" imgW="1438095" imgH="2676899" progId="PBrush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b="1">
                <a:solidFill>
                  <a:schemeClr val="tx1"/>
                </a:solidFill>
              </a:rPr>
              <a:t> Повторення. Приклад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uk-UA" altLang="uk-UA"/>
              <a:t>Приклад</a:t>
            </a:r>
          </a:p>
          <a:p>
            <a:pPr marL="0" indent="0">
              <a:buFont typeface="Monotype Sorts" pitchFamily="2" charset="2"/>
              <a:buNone/>
            </a:pPr>
            <a:r>
              <a:rPr lang="uk-UA" altLang="uk-UA"/>
              <a:t> </a:t>
            </a:r>
            <a:r>
              <a:rPr lang="ru-RU" altLang="uk-UA">
                <a:solidFill>
                  <a:srgbClr val="000000"/>
                </a:solidFill>
              </a:rPr>
              <a:t>Обчислити суму </a:t>
            </a:r>
            <a:r>
              <a:rPr lang="en-US" altLang="uk-UA">
                <a:solidFill>
                  <a:srgbClr val="000000"/>
                </a:solidFill>
              </a:rPr>
              <a:t>n- </a:t>
            </a:r>
            <a:r>
              <a:rPr lang="uk-UA" altLang="uk-UA">
                <a:solidFill>
                  <a:srgbClr val="000000"/>
                </a:solidFill>
              </a:rPr>
              <a:t>перших натуральних чисел.</a:t>
            </a:r>
          </a:p>
          <a:p>
            <a:pPr marL="0" indent="0" algn="just">
              <a:buFont typeface="Monotype Sorts" pitchFamily="2" charset="2"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>
                <a:solidFill>
                  <a:srgbClr val="000000"/>
                </a:solidFill>
              </a:rPr>
              <a:t>Складемо </a:t>
            </a:r>
            <a:r>
              <a:rPr lang="uk-UA" altLang="uk-UA" i="1">
                <a:solidFill>
                  <a:srgbClr val="000000"/>
                </a:solidFill>
              </a:rPr>
              <a:t>блок-схему</a:t>
            </a:r>
            <a:r>
              <a:rPr lang="uk-UA" altLang="uk-UA">
                <a:solidFill>
                  <a:srgbClr val="000000"/>
                </a:solidFill>
              </a:rPr>
              <a:t> і </a:t>
            </a:r>
            <a:r>
              <a:rPr lang="uk-UA" altLang="uk-UA" i="1">
                <a:solidFill>
                  <a:srgbClr val="000000"/>
                </a:solidFill>
              </a:rPr>
              <a:t>алгоритм</a:t>
            </a:r>
            <a:endParaRPr lang="uk-UA" altLang="uk-UA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b="1">
                <a:solidFill>
                  <a:schemeClr val="tx1"/>
                </a:solidFill>
              </a:rPr>
              <a:t> Повторення. Приклад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Font typeface="Monotype Sorts" pitchFamily="2" charset="2"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     Алг Сума;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   арг: </a:t>
            </a:r>
            <a:r>
              <a:rPr lang="en-US" altLang="uk-UA" sz="2400" b="1" i="1">
                <a:solidFill>
                  <a:srgbClr val="000000"/>
                </a:solidFill>
              </a:rPr>
              <a:t>n, i</a:t>
            </a:r>
            <a:r>
              <a:rPr lang="uk-UA" altLang="uk-UA" sz="2400" b="1" i="1">
                <a:solidFill>
                  <a:srgbClr val="000000"/>
                </a:solidFill>
              </a:rPr>
              <a:t>: ціл;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   рез </a:t>
            </a:r>
            <a:r>
              <a:rPr lang="en-US" altLang="uk-UA" sz="2400" b="1" i="1">
                <a:solidFill>
                  <a:srgbClr val="000000"/>
                </a:solidFill>
              </a:rPr>
              <a:t>S: </a:t>
            </a:r>
            <a:r>
              <a:rPr lang="uk-UA" altLang="uk-UA" sz="2400" b="1" i="1">
                <a:solidFill>
                  <a:srgbClr val="000000"/>
                </a:solidFill>
              </a:rPr>
              <a:t>дійсн;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Поч 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 Ввести </a:t>
            </a:r>
            <a:r>
              <a:rPr lang="en-US" altLang="uk-UA" sz="2400" b="1" i="1">
                <a:solidFill>
                  <a:srgbClr val="000000"/>
                </a:solidFill>
              </a:rPr>
              <a:t>n;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 i:=1; 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 S:=0;</a:t>
            </a:r>
          </a:p>
          <a:p>
            <a:pPr marL="762000" lvl="4" indent="0">
              <a:lnSpc>
                <a:spcPct val="70000"/>
              </a:lnSpc>
              <a:buFontTx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поки </a:t>
            </a:r>
            <a:r>
              <a:rPr lang="en-US" altLang="uk-UA" sz="2400" b="1" i="1">
                <a:solidFill>
                  <a:srgbClr val="000000"/>
                </a:solidFill>
              </a:rPr>
              <a:t>i&lt;=n</a:t>
            </a:r>
          </a:p>
          <a:p>
            <a:pPr marL="762000" lvl="4" indent="0">
              <a:lnSpc>
                <a:spcPct val="70000"/>
              </a:lnSpc>
              <a:buFontTx/>
              <a:buNone/>
            </a:pPr>
            <a:r>
              <a:rPr lang="ru-RU" altLang="uk-UA" sz="2400" b="1" i="1">
                <a:solidFill>
                  <a:srgbClr val="000000"/>
                </a:solidFill>
              </a:rPr>
              <a:t>пц</a:t>
            </a:r>
          </a:p>
          <a:p>
            <a:pPr marL="762000" lvl="4" indent="0">
              <a:lnSpc>
                <a:spcPct val="70000"/>
              </a:lnSpc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	  S:=S+i;</a:t>
            </a:r>
          </a:p>
          <a:p>
            <a:pPr marL="762000" lvl="4" indent="0">
              <a:lnSpc>
                <a:spcPct val="70000"/>
              </a:lnSpc>
              <a:buFontTx/>
              <a:buNone/>
            </a:pPr>
            <a:r>
              <a:rPr lang="en-US" altLang="uk-UA" sz="2400" b="1" i="1">
                <a:solidFill>
                  <a:srgbClr val="000000"/>
                </a:solidFill>
              </a:rPr>
              <a:t>   i:=i+1;</a:t>
            </a:r>
          </a:p>
          <a:p>
            <a:pPr marL="762000" lvl="4" indent="0">
              <a:lnSpc>
                <a:spcPct val="70000"/>
              </a:lnSpc>
              <a:buFontTx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кц</a:t>
            </a:r>
          </a:p>
          <a:p>
            <a:pPr marL="381000" lvl="2" indent="0">
              <a:lnSpc>
                <a:spcPct val="70000"/>
              </a:lnSpc>
              <a:buFontTx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 Вивід </a:t>
            </a:r>
            <a:r>
              <a:rPr lang="en-US" altLang="uk-UA" sz="2400" b="1" i="1">
                <a:solidFill>
                  <a:srgbClr val="000000"/>
                </a:solidFill>
              </a:rPr>
              <a:t>S;</a:t>
            </a:r>
          </a:p>
          <a:p>
            <a:pPr marL="0" indent="0">
              <a:lnSpc>
                <a:spcPct val="70000"/>
              </a:lnSpc>
              <a:buFont typeface="Monotype Sorts" pitchFamily="2" charset="2"/>
              <a:buNone/>
            </a:pPr>
            <a:r>
              <a:rPr lang="uk-UA" altLang="uk-UA" sz="2400" b="1" i="1">
                <a:solidFill>
                  <a:srgbClr val="000000"/>
                </a:solidFill>
              </a:rPr>
              <a:t>    Кін</a:t>
            </a:r>
            <a:endParaRPr lang="ru-RU" altLang="uk-UA" sz="2400" b="1" i="1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ph type="body" sz="half" idx="2"/>
          </p:nvPr>
        </p:nvGraphicFramePr>
        <p:xfrm>
          <a:off x="4953000" y="1676400"/>
          <a:ext cx="3733800" cy="4876800"/>
        </p:xfrm>
        <a:graphic>
          <a:graphicData uri="http://schemas.openxmlformats.org/presentationml/2006/ole">
            <p:oleObj spid="_x0000_s21510" name="Точечный рисунок" r:id="rId3" imgW="1419048" imgH="3943901" progId="PBrush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sz="3600"/>
              <a:t> </a:t>
            </a:r>
            <a:r>
              <a:rPr lang="uk-UA" altLang="uk-UA" sz="4000" b="1">
                <a:solidFill>
                  <a:schemeClr val="tx1"/>
                </a:solidFill>
              </a:rPr>
              <a:t>Повторення. Приклад. Завдання</a:t>
            </a:r>
            <a:endParaRPr lang="ru-RU" altLang="uk-UA" sz="4000" b="1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1. Який вид циклу виконується в даній задачі? Чому?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2. Визначіть початкові умови циклу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3. Визначіть тіло циклу.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4. Визначіть керуючу змінну циклу.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5. Визначіть крок з яким змінюється лічильник циклу.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6. Яким буде результат</a:t>
            </a:r>
            <a:r>
              <a:rPr lang="en-US" altLang="uk-UA" sz="2800"/>
              <a:t> S,</a:t>
            </a:r>
            <a:r>
              <a:rPr lang="uk-UA" altLang="uk-UA" sz="2800"/>
              <a:t> якщо </a:t>
            </a:r>
            <a:r>
              <a:rPr lang="en-US" altLang="uk-UA" sz="2800"/>
              <a:t>n </a:t>
            </a:r>
            <a:r>
              <a:rPr lang="ru-RU" altLang="uk-UA" sz="2800"/>
              <a:t>набуде значення 2; 3; 5; 10; 100?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sz="4000" b="1">
                <a:solidFill>
                  <a:schemeClr val="tx1"/>
                </a:solidFill>
              </a:rPr>
              <a:t> Базов</a:t>
            </a:r>
            <a:r>
              <a:rPr lang="uk-UA" altLang="uk-UA" sz="4000" b="1">
                <a:solidFill>
                  <a:schemeClr val="tx1"/>
                </a:solidFill>
              </a:rPr>
              <a:t>і структури алгоритмів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96200" cy="46482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uk-UA" altLang="uk-UA" sz="2200" i="1"/>
              <a:t>	Базові структури алгоритмів</a:t>
            </a:r>
            <a:r>
              <a:rPr lang="uk-UA" altLang="uk-UA" sz="2200"/>
              <a:t> –– це способи керування процесами обробки даних. Комбінуючи керуючі структури, можна складати алгоритми (програми) для різноманітних задач.</a:t>
            </a: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uk-UA" altLang="uk-UA" sz="2200"/>
              <a:t>	Виділяють три базові алгоритмічні структури: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uk-UA" sz="2200"/>
              <a:t>		1</a:t>
            </a:r>
            <a:r>
              <a:rPr lang="uk-UA" altLang="uk-UA" sz="2200"/>
              <a:t>. </a:t>
            </a:r>
            <a:r>
              <a:rPr lang="uk-UA" altLang="uk-UA" sz="2600" b="1" i="1"/>
              <a:t>Лінійні</a:t>
            </a:r>
            <a:r>
              <a:rPr lang="uk-UA" altLang="uk-UA" sz="2200" i="1"/>
              <a:t> </a:t>
            </a:r>
            <a:r>
              <a:rPr lang="uk-UA" altLang="uk-UA" sz="2200"/>
              <a:t>алгоритми (слідування).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uk-UA" sz="2200"/>
              <a:t>		2. </a:t>
            </a:r>
            <a:r>
              <a:rPr lang="uk-UA" altLang="uk-UA" sz="2600" b="1" i="1"/>
              <a:t>Розгалуження</a:t>
            </a:r>
            <a:r>
              <a:rPr lang="uk-UA" altLang="uk-UA" sz="2200"/>
              <a:t> (вибір).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uk-UA" sz="2200"/>
              <a:t>		3. </a:t>
            </a:r>
            <a:r>
              <a:rPr lang="uk-UA" altLang="uk-UA" sz="2600" b="1" i="1"/>
              <a:t>Повторення</a:t>
            </a:r>
            <a:r>
              <a:rPr lang="uk-UA" altLang="uk-UA" sz="2200"/>
              <a:t> (цикл).</a:t>
            </a:r>
          </a:p>
          <a:p>
            <a:pPr marL="190500" lvl="1" indent="0" algn="just">
              <a:lnSpc>
                <a:spcPct val="90000"/>
              </a:lnSpc>
              <a:buFontTx/>
              <a:buNone/>
            </a:pPr>
            <a:r>
              <a:rPr lang="uk-UA" altLang="uk-UA" sz="2200" i="1"/>
              <a:t>Слідування</a:t>
            </a:r>
            <a:r>
              <a:rPr lang="uk-UA" altLang="uk-UA" sz="2200"/>
              <a:t> –– це лінійна структура, яка являє послідовність команд, виконуваних поспіль.</a:t>
            </a: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uk-UA" altLang="uk-UA" sz="2200" i="1"/>
              <a:t>Розгалуження</a:t>
            </a:r>
            <a:r>
              <a:rPr lang="uk-UA" altLang="uk-UA" sz="2200"/>
              <a:t> –– це вид керуючої структури, що передбачає можливість вибору команд залежно від умови.</a:t>
            </a: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uk-UA" altLang="uk-UA" sz="2200" i="1"/>
              <a:t>Цикл</a:t>
            </a:r>
            <a:r>
              <a:rPr lang="uk-UA" altLang="uk-UA" sz="2200"/>
              <a:t> –– це процес, який виконується кілька разів в залежності від виконання умови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b="1">
                <a:solidFill>
                  <a:schemeClr val="tx1"/>
                </a:solidFill>
              </a:rPr>
              <a:t>Лінійна структура</a:t>
            </a:r>
            <a:endParaRPr lang="ru-RU" altLang="uk-UA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uk-UA" altLang="uk-UA" sz="1800"/>
              <a:t>Лінійна структура має вигляд: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ru-RU" altLang="uk-UA" i="1" u="sng">
                <a:solidFill>
                  <a:srgbClr val="000000"/>
                </a:solidFill>
              </a:rPr>
              <a:t>Алг</a:t>
            </a:r>
            <a:r>
              <a:rPr lang="ru-RU" altLang="uk-UA" i="1">
                <a:solidFill>
                  <a:srgbClr val="000000"/>
                </a:solidFill>
              </a:rPr>
              <a:t>   </a:t>
            </a:r>
            <a:r>
              <a:rPr lang="uk-UA" altLang="uk-UA" i="1">
                <a:solidFill>
                  <a:srgbClr val="000000"/>
                </a:solidFill>
              </a:rPr>
              <a:t>Коло_Круг</a:t>
            </a:r>
            <a:endParaRPr lang="en-US" altLang="uk-UA" i="1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ru-RU" altLang="uk-UA" i="1" u="sng">
                <a:solidFill>
                  <a:srgbClr val="000000"/>
                </a:solidFill>
              </a:rPr>
              <a:t>	арг </a:t>
            </a:r>
            <a:r>
              <a:rPr lang="en-US" altLang="uk-UA" i="1">
                <a:solidFill>
                  <a:srgbClr val="000000"/>
                </a:solidFill>
              </a:rPr>
              <a:t>R</a:t>
            </a:r>
            <a:r>
              <a:rPr lang="ru-RU" altLang="uk-UA" i="1">
                <a:solidFill>
                  <a:srgbClr val="000000"/>
                </a:solidFill>
              </a:rPr>
              <a:t>: </a:t>
            </a:r>
            <a:r>
              <a:rPr lang="uk-UA" altLang="uk-UA" i="1">
                <a:solidFill>
                  <a:srgbClr val="000000"/>
                </a:solidFill>
              </a:rPr>
              <a:t>ціл</a:t>
            </a:r>
            <a:endParaRPr lang="en-US" altLang="uk-UA" i="1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ru-RU" altLang="uk-UA" i="1" u="sng">
                <a:solidFill>
                  <a:srgbClr val="000000"/>
                </a:solidFill>
              </a:rPr>
              <a:t>	рез</a:t>
            </a:r>
            <a:r>
              <a:rPr lang="ru-RU" altLang="uk-UA" i="1">
                <a:solidFill>
                  <a:srgbClr val="000000"/>
                </a:solidFill>
              </a:rPr>
              <a:t> </a:t>
            </a:r>
            <a:r>
              <a:rPr lang="en-US" altLang="uk-UA" i="1">
                <a:solidFill>
                  <a:srgbClr val="000000"/>
                </a:solidFill>
              </a:rPr>
              <a:t>L, S</a:t>
            </a:r>
            <a:r>
              <a:rPr lang="ru-RU" altLang="uk-UA" i="1">
                <a:solidFill>
                  <a:srgbClr val="000000"/>
                </a:solidFill>
              </a:rPr>
              <a:t>: </a:t>
            </a:r>
            <a:r>
              <a:rPr lang="uk-UA" altLang="uk-UA" i="1">
                <a:solidFill>
                  <a:srgbClr val="000000"/>
                </a:solidFill>
              </a:rPr>
              <a:t>дійсн</a:t>
            </a:r>
            <a:endParaRPr lang="en-US" altLang="uk-UA" i="1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ru-RU" altLang="uk-UA" i="1" u="sng">
                <a:solidFill>
                  <a:srgbClr val="000000"/>
                </a:solidFill>
              </a:rPr>
              <a:t>Поч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uk-UA" altLang="uk-UA" i="1">
                <a:solidFill>
                  <a:srgbClr val="000000"/>
                </a:solidFill>
              </a:rPr>
              <a:t>	Ввести </a:t>
            </a:r>
            <a:r>
              <a:rPr lang="en-US" altLang="uk-UA" i="1">
                <a:solidFill>
                  <a:srgbClr val="000000"/>
                </a:solidFill>
              </a:rPr>
              <a:t>R</a:t>
            </a:r>
            <a:endParaRPr lang="ru-RU" altLang="uk-UA" i="1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uk-UA" b="1" i="1">
                <a:solidFill>
                  <a:srgbClr val="000000"/>
                </a:solidFill>
              </a:rPr>
              <a:t>	L : = 2 </a:t>
            </a:r>
            <a:r>
              <a:rPr lang="en-US" altLang="uk-UA" b="1" i="1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altLang="uk-UA" b="1" i="1">
                <a:solidFill>
                  <a:srgbClr val="000000"/>
                </a:solidFill>
              </a:rPr>
              <a:t>  R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uk-UA" b="1" i="1">
                <a:solidFill>
                  <a:srgbClr val="000000"/>
                </a:solidFill>
              </a:rPr>
              <a:t>	S : = </a:t>
            </a:r>
            <a:r>
              <a:rPr lang="en-US" altLang="uk-UA" b="1" i="1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altLang="uk-UA" b="1" i="1">
                <a:solidFill>
                  <a:srgbClr val="000000"/>
                </a:solidFill>
              </a:rPr>
              <a:t>  R</a:t>
            </a:r>
            <a:r>
              <a:rPr lang="en-US" altLang="uk-UA" b="1" i="1" baseline="30000">
                <a:solidFill>
                  <a:srgbClr val="000000"/>
                </a:solidFill>
              </a:rPr>
              <a:t>2</a:t>
            </a:r>
            <a:r>
              <a:rPr lang="en-US" altLang="uk-UA" i="1" u="sng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uk-UA" altLang="uk-UA" i="1">
                <a:solidFill>
                  <a:srgbClr val="000000"/>
                </a:solidFill>
              </a:rPr>
              <a:t>	Вивід </a:t>
            </a:r>
            <a:r>
              <a:rPr lang="en-US" altLang="uk-UA" i="1">
                <a:solidFill>
                  <a:srgbClr val="000000"/>
                </a:solidFill>
              </a:rPr>
              <a:t>L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uk-UA" altLang="uk-UA" i="1">
                <a:solidFill>
                  <a:srgbClr val="000000"/>
                </a:solidFill>
              </a:rPr>
              <a:t>	Вивід S</a:t>
            </a:r>
            <a:endParaRPr lang="en-US" altLang="uk-UA" i="1" u="sng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uk-UA" i="1" u="sng">
                <a:solidFill>
                  <a:srgbClr val="000000"/>
                </a:solidFill>
              </a:rPr>
              <a:t>Кін</a:t>
            </a:r>
            <a:endParaRPr lang="ru-RU" altLang="uk-UA" sz="180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828800"/>
            <a:ext cx="3276600" cy="4114800"/>
          </a:xfrm>
        </p:spPr>
        <p:txBody>
          <a:bodyPr/>
          <a:lstStyle/>
          <a:p>
            <a:pPr marL="0" indent="285750" algn="just">
              <a:buFont typeface="Monotype Sorts" pitchFamily="2" charset="2"/>
              <a:buNone/>
            </a:pPr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sz="2000"/>
              <a:t> </a:t>
            </a:r>
            <a:r>
              <a:rPr lang="uk-UA" altLang="uk-UA" sz="2200"/>
              <a:t>Завдання. Складіть блок-схему до даної задачі.</a:t>
            </a:r>
          </a:p>
          <a:p>
            <a:pPr marL="0" indent="285750" algn="just">
              <a:buFont typeface="Monotype Sorts" pitchFamily="2" charset="2"/>
              <a:buNone/>
            </a:pPr>
            <a:r>
              <a:rPr lang="uk-UA" altLang="uk-UA" sz="2200"/>
              <a:t>Сформулюйте умову задачі</a:t>
            </a:r>
            <a:endParaRPr lang="ru-RU" altLang="uk-UA" sz="220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Розгалуження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lvl="1" indent="266700" algn="just">
              <a:buFontTx/>
              <a:buNone/>
            </a:pPr>
            <a:r>
              <a:rPr lang="uk-UA" altLang="uk-UA">
                <a:solidFill>
                  <a:srgbClr val="000000"/>
                </a:solidFill>
              </a:rPr>
              <a:t>Умовний оператор (опеpатоp умовного пеpеходу) служить для запису алгоритмiчної структури розгалуження, тобто дозволяє вибрати для виконання один з двох операторiв в залежностi вiд того виконується деяка умова чи нi.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>
                <a:solidFill>
                  <a:srgbClr val="000000"/>
                </a:solidFill>
              </a:rPr>
              <a:t>Iснує дві форми умовного оператора: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>
                <a:solidFill>
                  <a:srgbClr val="000000"/>
                </a:solidFill>
              </a:rPr>
              <a:t>		- повна;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>
                <a:solidFill>
                  <a:srgbClr val="000000"/>
                </a:solidFill>
              </a:rPr>
              <a:t>		- коротка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Розгалуження в повній формі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 marL="381000" lvl="2" indent="0">
              <a:lnSpc>
                <a:spcPct val="90000"/>
              </a:lnSpc>
              <a:buFontTx/>
              <a:buNone/>
            </a:pPr>
            <a:r>
              <a:rPr lang="uk-UA" altLang="uk-UA" sz="3200" i="1">
                <a:solidFill>
                  <a:srgbClr val="000000"/>
                </a:solidFill>
              </a:rPr>
              <a:t>Якщо </a:t>
            </a:r>
            <a:r>
              <a:rPr lang="en-US" altLang="uk-UA" sz="3200" i="1">
                <a:solidFill>
                  <a:srgbClr val="000000"/>
                </a:solidFill>
              </a:rPr>
              <a:t>&lt;</a:t>
            </a:r>
            <a:r>
              <a:rPr lang="uk-UA" altLang="uk-UA" sz="3200" i="1">
                <a:solidFill>
                  <a:srgbClr val="000000"/>
                </a:solidFill>
              </a:rPr>
              <a:t>логічний вираз</a:t>
            </a:r>
            <a:r>
              <a:rPr lang="en-US" altLang="uk-UA" sz="3200" i="1">
                <a:solidFill>
                  <a:srgbClr val="000000"/>
                </a:solidFill>
              </a:rPr>
              <a:t>&gt; то </a:t>
            </a:r>
            <a:r>
              <a:rPr lang="en-US" altLang="uk-UA" sz="3200">
                <a:solidFill>
                  <a:srgbClr val="000000"/>
                </a:solidFill>
              </a:rPr>
              <a:t>серія1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3200">
                <a:solidFill>
                  <a:srgbClr val="000000"/>
                </a:solidFill>
              </a:rPr>
              <a:t>                                   </a:t>
            </a:r>
            <a:r>
              <a:rPr lang="en-US" altLang="uk-UA" sz="3200" i="1">
                <a:solidFill>
                  <a:srgbClr val="000000"/>
                </a:solidFill>
              </a:rPr>
              <a:t>інакше </a:t>
            </a:r>
            <a:r>
              <a:rPr lang="en-US" altLang="uk-UA" sz="3200">
                <a:solidFill>
                  <a:srgbClr val="000000"/>
                </a:solidFill>
              </a:rPr>
              <a:t>серія2;</a:t>
            </a: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i="1">
                <a:solidFill>
                  <a:srgbClr val="000000"/>
                </a:solidFill>
              </a:rPr>
              <a:t>     все</a:t>
            </a:r>
            <a:endParaRPr lang="ru-RU" altLang="uk-UA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295400" y="3352800"/>
          <a:ext cx="7239000" cy="3200400"/>
        </p:xfrm>
        <a:graphic>
          <a:graphicData uri="http://schemas.openxmlformats.org/presentationml/2006/ole">
            <p:oleObj spid="_x0000_s9222" name="Точечный рисунок" r:id="rId3" imgW="3153215" imgH="1876190" progId="PBrush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uk-UA" altLang="uk-UA" sz="4000" b="1">
                <a:solidFill>
                  <a:schemeClr val="tx1"/>
                </a:solidFill>
              </a:rPr>
              <a:t> Розгалуження в неповній формі</a:t>
            </a:r>
            <a:endParaRPr lang="ru-RU" altLang="uk-UA" sz="4000" b="1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uk-UA" altLang="uk-UA" sz="2800" i="1">
                <a:solidFill>
                  <a:srgbClr val="000000"/>
                </a:solidFill>
              </a:rPr>
              <a:t>Якщо </a:t>
            </a:r>
            <a:r>
              <a:rPr lang="en-US" altLang="uk-UA" sz="2800" i="1">
                <a:solidFill>
                  <a:srgbClr val="000000"/>
                </a:solidFill>
              </a:rPr>
              <a:t>&lt;</a:t>
            </a:r>
            <a:r>
              <a:rPr lang="uk-UA" altLang="uk-UA" sz="2800" i="1">
                <a:solidFill>
                  <a:srgbClr val="000000"/>
                </a:solidFill>
              </a:rPr>
              <a:t>логічний вираз</a:t>
            </a:r>
            <a:r>
              <a:rPr lang="en-US" altLang="uk-UA" sz="2800" i="1">
                <a:solidFill>
                  <a:srgbClr val="000000"/>
                </a:solidFill>
              </a:rPr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altLang="uk-UA" sz="2800" i="1">
                <a:solidFill>
                  <a:srgbClr val="000000"/>
                </a:solidFill>
              </a:rPr>
              <a:t>	 то </a:t>
            </a:r>
            <a:r>
              <a:rPr lang="en-US" altLang="uk-UA" sz="2800">
                <a:solidFill>
                  <a:srgbClr val="000000"/>
                </a:solidFill>
              </a:rPr>
              <a:t>серія; </a:t>
            </a:r>
          </a:p>
          <a:p>
            <a:pPr algn="just">
              <a:buFont typeface="Monotype Sorts" pitchFamily="2" charset="2"/>
              <a:buNone/>
            </a:pPr>
            <a:r>
              <a:rPr lang="en-US" altLang="uk-UA" sz="2800" i="1">
                <a:solidFill>
                  <a:srgbClr val="000000"/>
                </a:solidFill>
              </a:rPr>
              <a:t>все</a:t>
            </a:r>
            <a:endParaRPr lang="ru-RU" altLang="uk-UA" sz="280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514600" y="3048000"/>
          <a:ext cx="5791200" cy="3352800"/>
        </p:xfrm>
        <a:graphic>
          <a:graphicData uri="http://schemas.openxmlformats.org/presentationml/2006/ole">
            <p:oleObj spid="_x0000_s10246" name="Точечный рисунок" r:id="rId3" imgW="2324424" imgH="1838095" progId="PBrush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4000" b="1">
                <a:solidFill>
                  <a:schemeClr val="tx1"/>
                </a:solidFill>
              </a:rPr>
              <a:t>Розгалуження. Приклад</a:t>
            </a:r>
            <a:endParaRPr lang="ru-RU" altLang="uk-UA" sz="4000" b="1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en-US" altLang="uk-UA" sz="2200">
                <a:solidFill>
                  <a:srgbClr val="000000"/>
                </a:solidFill>
              </a:rPr>
              <a:t> Приклад.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 u="sng">
                <a:solidFill>
                  <a:srgbClr val="000000"/>
                </a:solidFill>
              </a:rPr>
              <a:t>Алг</a:t>
            </a:r>
            <a:r>
              <a:rPr lang="en-US" altLang="uk-UA" sz="2600" i="1">
                <a:solidFill>
                  <a:srgbClr val="000000"/>
                </a:solidFill>
              </a:rPr>
              <a:t> Task_Max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</a:t>
            </a:r>
            <a:r>
              <a:rPr lang="en-US" altLang="uk-UA" sz="2600" i="1" u="sng">
                <a:solidFill>
                  <a:srgbClr val="000000"/>
                </a:solidFill>
              </a:rPr>
              <a:t>Арг</a:t>
            </a:r>
            <a:r>
              <a:rPr lang="en-US" altLang="uk-UA" sz="2600" i="1">
                <a:solidFill>
                  <a:srgbClr val="000000"/>
                </a:solidFill>
              </a:rPr>
              <a:t> a, b: ціл;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Рез max: ціл;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 u="sng">
                <a:solidFill>
                  <a:srgbClr val="000000"/>
                </a:solidFill>
              </a:rPr>
              <a:t>Поч</a:t>
            </a:r>
            <a:endParaRPr lang="en-US" altLang="uk-UA" sz="2600" i="1">
              <a:solidFill>
                <a:srgbClr val="000000"/>
              </a:solidFill>
            </a:endParaRP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Ввести a;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Ввести b;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	якщо a&gt;b то max:=a інакше max:=b;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>
                <a:solidFill>
                  <a:srgbClr val="000000"/>
                </a:solidFill>
              </a:rPr>
              <a:t>	Вивід max;</a:t>
            </a:r>
          </a:p>
          <a:p>
            <a:pPr marL="381000" lvl="2" indent="0">
              <a:lnSpc>
                <a:spcPct val="80000"/>
              </a:lnSpc>
              <a:buFontTx/>
              <a:buNone/>
            </a:pPr>
            <a:r>
              <a:rPr lang="en-US" altLang="uk-UA" sz="2600" i="1" u="sng">
                <a:solidFill>
                  <a:srgbClr val="000000"/>
                </a:solidFill>
              </a:rPr>
              <a:t>Кін</a:t>
            </a:r>
            <a:endParaRPr lang="en-US" altLang="uk-UA" sz="2200" i="1">
              <a:solidFill>
                <a:srgbClr val="000000"/>
              </a:solidFill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en-US" altLang="uk-UA" sz="2000">
                <a:solidFill>
                  <a:srgbClr val="000000"/>
                </a:solidFill>
              </a:rPr>
              <a:t>Завдання. Які дії виконає дана програма? Складіть блок-схему до прикладу.</a:t>
            </a:r>
            <a:endParaRPr lang="ru-RU" altLang="uk-UA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b="1">
                <a:solidFill>
                  <a:srgbClr val="000000"/>
                </a:solidFill>
              </a:rPr>
              <a:t> Повторення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495800"/>
          </a:xfrm>
        </p:spPr>
        <p:txBody>
          <a:bodyPr/>
          <a:lstStyle/>
          <a:p>
            <a:pPr marL="381000" lvl="2" indent="0" algn="just">
              <a:buFontTx/>
              <a:buNone/>
            </a:pPr>
            <a:r>
              <a:rPr lang="uk-UA" altLang="uk-UA" sz="2100">
                <a:solidFill>
                  <a:srgbClr val="000000"/>
                </a:solidFill>
              </a:rPr>
              <a:t>	Якщо обчислювальний процес мiстить </a:t>
            </a:r>
            <a:r>
              <a:rPr lang="uk-UA" altLang="uk-UA" sz="2100" u="sng">
                <a:solidFill>
                  <a:srgbClr val="000000"/>
                </a:solidFill>
              </a:rPr>
              <a:t>багаторазове </a:t>
            </a:r>
            <a:r>
              <a:rPr lang="uk-UA" altLang="uk-UA" sz="2100">
                <a:solidFill>
                  <a:srgbClr val="000000"/>
                </a:solidFill>
              </a:rPr>
              <a:t>обчислення за одними i тими ж математичними залежностями, але для рiзних значень  змiнних, що входять до них, то його називають </a:t>
            </a:r>
            <a:r>
              <a:rPr lang="uk-UA" altLang="uk-UA" sz="2100" b="1" i="1">
                <a:solidFill>
                  <a:srgbClr val="000000"/>
                </a:solidFill>
              </a:rPr>
              <a:t>циклiчним.</a:t>
            </a:r>
            <a:endParaRPr lang="uk-UA" altLang="uk-UA" sz="2100">
              <a:solidFill>
                <a:srgbClr val="000000"/>
              </a:solidFill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2100">
                <a:solidFill>
                  <a:srgbClr val="000000"/>
                </a:solidFill>
              </a:rPr>
              <a:t>а) </a:t>
            </a:r>
            <a:r>
              <a:rPr lang="uk-UA" altLang="uk-UA" sz="2100" i="1">
                <a:solidFill>
                  <a:srgbClr val="000000"/>
                </a:solidFill>
              </a:rPr>
              <a:t>пiдготовку циклу</a:t>
            </a:r>
            <a:r>
              <a:rPr lang="uk-UA" altLang="uk-UA" sz="2100">
                <a:solidFill>
                  <a:srgbClr val="000000"/>
                </a:solidFill>
              </a:rPr>
              <a:t> - задання початкових значень змiнним циклу перед першим його проходом;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2100">
                <a:solidFill>
                  <a:srgbClr val="000000"/>
                </a:solidFill>
              </a:rPr>
              <a:t>б) </a:t>
            </a:r>
            <a:r>
              <a:rPr lang="uk-UA" altLang="uk-UA" sz="2100" i="1">
                <a:solidFill>
                  <a:srgbClr val="000000"/>
                </a:solidFill>
              </a:rPr>
              <a:t>тiло циклу</a:t>
            </a:r>
            <a:r>
              <a:rPr lang="uk-UA" altLang="uk-UA" sz="2100">
                <a:solidFill>
                  <a:srgbClr val="000000"/>
                </a:solidFill>
              </a:rPr>
              <a:t> - дiї, якi повторюються в циклi для рiзних значень змiнних циклу;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2100">
                <a:solidFill>
                  <a:srgbClr val="000000"/>
                </a:solidFill>
              </a:rPr>
              <a:t>в) </a:t>
            </a:r>
            <a:r>
              <a:rPr lang="uk-UA" altLang="uk-UA" sz="2100" i="1">
                <a:solidFill>
                  <a:srgbClr val="000000"/>
                </a:solidFill>
              </a:rPr>
              <a:t>модифiкацiю</a:t>
            </a:r>
            <a:r>
              <a:rPr lang="uk-UA" altLang="uk-UA" sz="2100">
                <a:solidFill>
                  <a:srgbClr val="000000"/>
                </a:solidFill>
              </a:rPr>
              <a:t> (змiну) значень змiнних циклу перед кожним новим його повторенням;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2100">
                <a:solidFill>
                  <a:srgbClr val="000000"/>
                </a:solidFill>
              </a:rPr>
              <a:t>г) </a:t>
            </a:r>
            <a:r>
              <a:rPr lang="uk-UA" altLang="uk-UA" sz="2100" i="1">
                <a:solidFill>
                  <a:srgbClr val="000000"/>
                </a:solidFill>
              </a:rPr>
              <a:t>керування циклом</a:t>
            </a:r>
            <a:r>
              <a:rPr lang="uk-UA" altLang="uk-UA" sz="2100">
                <a:solidFill>
                  <a:srgbClr val="000000"/>
                </a:solidFill>
              </a:rPr>
              <a:t> - перевiрку умови продовження (або закiнчення) циклу i перехiд на початок тiла циклу, якщо виконується умова продовження циклу (або вихiд з циклу при його закiнченнi).</a:t>
            </a:r>
            <a:endParaRPr lang="ru-RU" altLang="uk-UA" sz="200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uk-UA" b="1">
                <a:solidFill>
                  <a:srgbClr val="D766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</a:t>
            </a:r>
            <a:r>
              <a:rPr lang="ru-RU" altLang="uk-UA" b="1">
                <a:solidFill>
                  <a:schemeClr val="tx1"/>
                </a:solidFill>
              </a:rPr>
              <a:t> Типи циклічних алгоритмів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lvl="2" indent="0" algn="just">
              <a:buFontTx/>
              <a:buNone/>
            </a:pPr>
            <a:r>
              <a:rPr lang="uk-UA" altLang="uk-UA" sz="3200">
                <a:solidFill>
                  <a:srgbClr val="000000"/>
                </a:solidFill>
              </a:rPr>
              <a:t>Розрiзняють цикли iз заданим числом повторень (цикли з </a:t>
            </a:r>
            <a:r>
              <a:rPr lang="uk-UA" altLang="uk-UA" sz="3200" i="1">
                <a:solidFill>
                  <a:srgbClr val="000000"/>
                </a:solidFill>
              </a:rPr>
              <a:t>параметром</a:t>
            </a:r>
            <a:r>
              <a:rPr lang="uk-UA" altLang="uk-UA" sz="3200">
                <a:solidFill>
                  <a:srgbClr val="000000"/>
                </a:solidFill>
              </a:rPr>
              <a:t>) i цикли з напеpед невiдомим числом повторень (цикли з </a:t>
            </a:r>
            <a:r>
              <a:rPr lang="uk-UA" altLang="uk-UA" sz="3200" i="1">
                <a:solidFill>
                  <a:srgbClr val="000000"/>
                </a:solidFill>
              </a:rPr>
              <a:t>передумовою</a:t>
            </a:r>
            <a:r>
              <a:rPr lang="uk-UA" altLang="uk-UA" sz="3200">
                <a:solidFill>
                  <a:srgbClr val="000000"/>
                </a:solidFill>
              </a:rPr>
              <a:t> та з </a:t>
            </a:r>
            <a:r>
              <a:rPr lang="uk-UA" altLang="uk-UA" sz="3200" i="1">
                <a:solidFill>
                  <a:srgbClr val="000000"/>
                </a:solidFill>
              </a:rPr>
              <a:t>пiсляумовою</a:t>
            </a:r>
            <a:r>
              <a:rPr lang="uk-UA" altLang="uk-UA" sz="3200">
                <a:solidFill>
                  <a:srgbClr val="000000"/>
                </a:solidFill>
              </a:rPr>
              <a:t>):</a:t>
            </a:r>
          </a:p>
          <a:p>
            <a:pPr marL="381000" lvl="2" indent="0" algn="just">
              <a:buFontTx/>
              <a:buNone/>
            </a:pPr>
            <a:r>
              <a:rPr lang="ru-RU" altLang="uk-UA" sz="3200" b="1" i="1">
                <a:solidFill>
                  <a:srgbClr val="000000"/>
                </a:solidFill>
              </a:rPr>
              <a:t>		1. Цикл-для</a:t>
            </a:r>
          </a:p>
          <a:p>
            <a:pPr marL="381000" lvl="2" indent="0" algn="just">
              <a:buFontTx/>
              <a:buNone/>
            </a:pPr>
            <a:r>
              <a:rPr lang="ru-RU" altLang="uk-UA" sz="3200" b="1" i="1">
                <a:solidFill>
                  <a:srgbClr val="000000"/>
                </a:solidFill>
              </a:rPr>
              <a:t>		2. Цикл-до</a:t>
            </a:r>
          </a:p>
          <a:p>
            <a:pPr marL="381000" lvl="2" indent="0" algn="just">
              <a:buFontTx/>
              <a:buNone/>
            </a:pPr>
            <a:r>
              <a:rPr lang="ru-RU" altLang="uk-UA" sz="3200" b="1" i="1">
                <a:solidFill>
                  <a:srgbClr val="000000"/>
                </a:solidFill>
              </a:rPr>
              <a:t>		3. Цикл-поки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Тетрадь.pot">
  <a:themeElements>
    <a:clrScheme name="Тетрадь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традь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72</TotalTime>
  <Words>279</Words>
  <Application>Microsoft Office PowerPoint</Application>
  <PresentationFormat>Екран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7" baseType="lpstr">
      <vt:lpstr>Тетрадь.pot</vt:lpstr>
      <vt:lpstr>Точечный рисунок</vt:lpstr>
      <vt:lpstr>Слайд 1</vt:lpstr>
      <vt:lpstr> Базові структури алгоритмів</vt:lpstr>
      <vt:lpstr>Лінійна структура</vt:lpstr>
      <vt:lpstr> Розгалуження</vt:lpstr>
      <vt:lpstr> Розгалуження в повній формі</vt:lpstr>
      <vt:lpstr> Розгалуження в неповній формі</vt:lpstr>
      <vt:lpstr>Розгалуження. Приклад</vt:lpstr>
      <vt:lpstr> Повторення</vt:lpstr>
      <vt:lpstr> Типи циклічних алгоритмів</vt:lpstr>
      <vt:lpstr> Цикл-для</vt:lpstr>
      <vt:lpstr> Цикл-поки</vt:lpstr>
      <vt:lpstr> Цикл-до</vt:lpstr>
      <vt:lpstr> Повторення. Приклад</vt:lpstr>
      <vt:lpstr> Повторення. Приклад</vt:lpstr>
      <vt:lpstr> Повторення. Приклад. Завдання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алгоритмізації та програмування</dc:title>
  <dc:creator>Work</dc:creator>
  <cp:lastModifiedBy>u1</cp:lastModifiedBy>
  <cp:revision>41</cp:revision>
  <dcterms:created xsi:type="dcterms:W3CDTF">2004-12-04T18:41:04Z</dcterms:created>
  <dcterms:modified xsi:type="dcterms:W3CDTF">2015-01-21T11:49:36Z</dcterms:modified>
</cp:coreProperties>
</file>