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Times New Roman" pitchFamily="18" charset="-52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Times New Roman" pitchFamily="18" charset="-52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Times New Roman" pitchFamily="18" charset="-52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Times New Roman" pitchFamily="18" charset="-52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Times New Roman" pitchFamily="18" charset="-52"/>
        <a:ea typeface="+mn-ea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Times New Roman" pitchFamily="18" charset="-52"/>
        <a:ea typeface="+mn-ea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Times New Roman" pitchFamily="18" charset="-52"/>
        <a:ea typeface="+mn-ea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Times New Roman" pitchFamily="18" charset="-52"/>
        <a:ea typeface="+mn-ea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Times New Roman" pitchFamily="18" charset="-52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6609"/>
    <a:srgbClr val="C05D20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758" y="-6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4099" name="Rectangle 3" descr="Stationery"/>
            <p:cNvSpPr>
              <a:spLocks noChangeArrowheads="1"/>
            </p:cNvSpPr>
            <p:nvPr/>
          </p:nvSpPr>
          <p:spPr bwMode="white">
            <a:xfrm>
              <a:off x="336" y="150"/>
              <a:ext cx="5253" cy="4026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pic>
          <p:nvPicPr>
            <p:cNvPr id="4100" name="Picture 4" descr="A:\minispir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10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62025" y="1925638"/>
            <a:ext cx="7772400" cy="1143000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ru-RU" altLang="uk-UA" noProof="0" smtClean="0"/>
              <a:t>Щелчок правит образец заголовка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647825" y="3738563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ru-RU" altLang="uk-UA" noProof="0" smtClean="0"/>
              <a:t>Щелчок правит образец подзаголовка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9620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endParaRPr lang="ru-RU" altLang="uk-UA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400425" y="6100763"/>
            <a:ext cx="28956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endParaRPr lang="ru-RU" altLang="uk-UA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294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fld id="{D810C601-8D79-4D59-BA5D-A9695393B392}" type="slidenum">
              <a:rPr lang="ru-RU" altLang="uk-UA"/>
              <a:pPr/>
              <a:t>‹№›</a:t>
            </a:fld>
            <a:endParaRPr lang="ru-RU" altLang="uk-UA"/>
          </a:p>
        </p:txBody>
      </p:sp>
    </p:spTree>
  </p:cSld>
  <p:clrMapOvr>
    <a:masterClrMapping/>
  </p:clrMapOvr>
  <p:transition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D37B6-4402-4C1B-8547-0603556678EE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xmlns="" val="2755582503"/>
      </p:ext>
    </p:extLst>
  </p:cSld>
  <p:clrMapOvr>
    <a:masterClrMapping/>
  </p:clrMapOvr>
  <p:transition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19900" y="4572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90600" y="4572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91E28-CB67-4C9F-84E4-4E4F3FCA3503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xmlns="" val="1017389540"/>
      </p:ext>
    </p:extLst>
  </p:cSld>
  <p:clrMapOvr>
    <a:masterClrMapping/>
  </p:clrMapOvr>
  <p:transition>
    <p:blinds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90600" y="18288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Картинка 3"/>
          <p:cNvSpPr>
            <a:spLocks noGrp="1"/>
          </p:cNvSpPr>
          <p:nvPr>
            <p:ph type="clipArt" sz="half" idx="2"/>
          </p:nvPr>
        </p:nvSpPr>
        <p:spPr>
          <a:xfrm>
            <a:off x="4953000" y="1828800"/>
            <a:ext cx="3810000" cy="4114800"/>
          </a:xfrm>
        </p:spPr>
        <p:txBody>
          <a:bodyPr/>
          <a:lstStyle/>
          <a:p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906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429000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8580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6B1D06A-E92E-42BF-B788-DF03E9F99700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xmlns="" val="2718914382"/>
      </p:ext>
    </p:extLst>
  </p:cSld>
  <p:clrMapOvr>
    <a:masterClrMapping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5EB81B-1425-4057-9C64-0261A3A353BC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xmlns="" val="3117232145"/>
      </p:ext>
    </p:extLst>
  </p:cSld>
  <p:clrMapOvr>
    <a:masterClrMapping/>
  </p:clrMapOvr>
  <p:transition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DFB470-77CE-4770-B66D-597EDAE3F7BD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xmlns="" val="336546448"/>
      </p:ext>
    </p:extLst>
  </p:cSld>
  <p:clrMapOvr>
    <a:masterClrMapping/>
  </p:clrMapOvr>
  <p:transition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906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DE2297-402B-4F04-A580-A3892A88F124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xmlns="" val="410968554"/>
      </p:ext>
    </p:extLst>
  </p:cSld>
  <p:clrMapOvr>
    <a:masterClrMapping/>
  </p:clrMapOvr>
  <p:transition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87B54-1E12-408D-A966-3A5026868B03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xmlns="" val="1082700560"/>
      </p:ext>
    </p:extLst>
  </p:cSld>
  <p:clrMapOvr>
    <a:masterClrMapping/>
  </p:clrMapOvr>
  <p:transition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5E0D2-012F-4DCF-B983-5277EF9E704B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xmlns="" val="422367998"/>
      </p:ext>
    </p:extLst>
  </p:cSld>
  <p:clrMapOvr>
    <a:masterClrMapping/>
  </p:clrMapOvr>
  <p:transition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1024F6-E2AA-485E-BF2B-4D0F9A1CA112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xmlns="" val="2497836612"/>
      </p:ext>
    </p:extLst>
  </p:cSld>
  <p:clrMapOvr>
    <a:masterClrMapping/>
  </p:clrMapOvr>
  <p:transition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1CAFE4-8971-42AC-A4BC-E37FEEA452DD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xmlns="" val="1990116974"/>
      </p:ext>
    </p:extLst>
  </p:cSld>
  <p:clrMapOvr>
    <a:masterClrMapping/>
  </p:clrMapOvr>
  <p:transition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44EF3F-BDB4-4E04-83D3-40AD7FC2B178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xmlns="" val="1011026494"/>
      </p:ext>
    </p:extLst>
  </p:cSld>
  <p:clrMapOvr>
    <a:masterClrMapping/>
  </p:clrMapOvr>
  <p:transition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8C735A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ltGray">
            <a:xfrm>
              <a:off x="336" y="150"/>
              <a:ext cx="5253" cy="40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pic>
          <p:nvPicPr>
            <p:cNvPr id="3076" name="Picture 4" descr="A:\minispir.GIF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77" name="Line 5"/>
            <p:cNvSpPr>
              <a:spLocks noChangeShapeType="1"/>
            </p:cNvSpPr>
            <p:nvPr/>
          </p:nvSpPr>
          <p:spPr bwMode="ltGray">
            <a:xfrm>
              <a:off x="640" y="1008"/>
              <a:ext cx="4880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</p:grp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28398" dir="3806097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Щелчок правит образец заголовка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Щелчок правит 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0960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>
                <a:solidFill>
                  <a:schemeClr val="bg2"/>
                </a:solidFill>
              </a:defRPr>
            </a:lvl1pPr>
          </a:lstStyle>
          <a:p>
            <a:endParaRPr lang="ru-RU" altLang="uk-UA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0960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b="0">
                <a:solidFill>
                  <a:schemeClr val="bg2"/>
                </a:solidFill>
              </a:defRPr>
            </a:lvl1pPr>
          </a:lstStyle>
          <a:p>
            <a:endParaRPr lang="ru-RU" altLang="uk-UA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>
                <a:solidFill>
                  <a:schemeClr val="bg2"/>
                </a:solidFill>
              </a:defRPr>
            </a:lvl1pPr>
          </a:lstStyle>
          <a:p>
            <a:fld id="{41ACF074-A4B1-4354-8C7A-398D0099D702}" type="slidenum">
              <a:rPr lang="ru-RU" altLang="uk-UA"/>
              <a:pPr/>
              <a:t>‹№›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>
    <p:blinds dir="vert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5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5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5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5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5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5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5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5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Monotype Sorts" pitchFamily="2" charset="2"/>
        <a:buChar char="4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2976" y="2143116"/>
            <a:ext cx="7620000" cy="3429000"/>
          </a:xfrm>
        </p:spPr>
        <p:txBody>
          <a:bodyPr/>
          <a:lstStyle/>
          <a:p>
            <a:r>
              <a:rPr lang="uk-UA" altLang="uk-UA" sz="7100" b="1" dirty="0" smtClean="0">
                <a:solidFill>
                  <a:schemeClr val="tx1"/>
                </a:solidFill>
              </a:rPr>
              <a:t>Базові </a:t>
            </a:r>
            <a:r>
              <a:rPr lang="uk-UA" altLang="uk-UA" sz="7100" b="1" dirty="0">
                <a:solidFill>
                  <a:schemeClr val="tx1"/>
                </a:solidFill>
              </a:rPr>
              <a:t>структури алгоритму</a:t>
            </a:r>
            <a:endParaRPr lang="ru-RU" altLang="uk-UA" sz="5400" b="1" dirty="0"/>
          </a:p>
        </p:txBody>
      </p:sp>
    </p:spTree>
  </p:cSld>
  <p:clrMapOvr>
    <a:masterClrMapping/>
  </p:clrMapOvr>
  <p:transition>
    <p:blinds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uk-UA" b="1">
                <a:solidFill>
                  <a:srgbClr val="D7660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</a:t>
            </a:r>
            <a:r>
              <a:rPr lang="ru-RU" altLang="uk-UA" b="1" i="1">
                <a:solidFill>
                  <a:srgbClr val="000000"/>
                </a:solidFill>
              </a:rPr>
              <a:t> Цикл-для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7772400" cy="4495800"/>
          </a:xfrm>
        </p:spPr>
        <p:txBody>
          <a:bodyPr/>
          <a:lstStyle/>
          <a:p>
            <a:pPr algn="just">
              <a:buFont typeface="Monotype Sorts" pitchFamily="2" charset="2"/>
              <a:buNone/>
            </a:pPr>
            <a:r>
              <a:rPr lang="uk-UA" altLang="uk-UA" sz="1800">
                <a:solidFill>
                  <a:srgbClr val="000000"/>
                </a:solidFill>
              </a:rPr>
              <a:t>	Вказівка повторення з параметром записується таким чином:</a:t>
            </a:r>
          </a:p>
          <a:p>
            <a:pPr lvl="2" algn="just">
              <a:buFontTx/>
              <a:buNone/>
            </a:pPr>
            <a:r>
              <a:rPr lang="uk-UA" altLang="uk-UA" b="1" i="1">
                <a:solidFill>
                  <a:srgbClr val="000000"/>
                </a:solidFill>
              </a:rPr>
              <a:t>для </a:t>
            </a:r>
            <a:r>
              <a:rPr lang="en-US" altLang="uk-UA" b="1" i="1">
                <a:solidFill>
                  <a:srgbClr val="000000"/>
                </a:solidFill>
              </a:rPr>
              <a:t>i:=x1 </a:t>
            </a:r>
            <a:r>
              <a:rPr lang="uk-UA" altLang="uk-UA" b="1" i="1">
                <a:solidFill>
                  <a:srgbClr val="000000"/>
                </a:solidFill>
              </a:rPr>
              <a:t>до </a:t>
            </a:r>
            <a:r>
              <a:rPr lang="en-US" altLang="uk-UA" b="1" i="1">
                <a:solidFill>
                  <a:srgbClr val="000000"/>
                </a:solidFill>
              </a:rPr>
              <a:t>xn </a:t>
            </a:r>
            <a:r>
              <a:rPr lang="uk-UA" altLang="uk-UA" b="1" i="1">
                <a:solidFill>
                  <a:srgbClr val="000000"/>
                </a:solidFill>
              </a:rPr>
              <a:t>крок Н</a:t>
            </a:r>
          </a:p>
          <a:p>
            <a:pPr lvl="2" algn="just">
              <a:buFontTx/>
              <a:buNone/>
            </a:pPr>
            <a:r>
              <a:rPr lang="uk-UA" altLang="uk-UA" b="1" i="1">
                <a:solidFill>
                  <a:srgbClr val="000000"/>
                </a:solidFill>
              </a:rPr>
              <a:t>пц</a:t>
            </a:r>
          </a:p>
          <a:p>
            <a:pPr lvl="2" algn="just">
              <a:buFontTx/>
              <a:buNone/>
            </a:pPr>
            <a:r>
              <a:rPr lang="uk-UA" altLang="uk-UA" b="1">
                <a:solidFill>
                  <a:srgbClr val="000000"/>
                </a:solidFill>
              </a:rPr>
              <a:t>	тіло циклу;</a:t>
            </a:r>
            <a:endParaRPr lang="uk-UA" altLang="uk-UA" b="1" i="1">
              <a:solidFill>
                <a:srgbClr val="000000"/>
              </a:solidFill>
            </a:endParaRPr>
          </a:p>
          <a:p>
            <a:pPr lvl="2" algn="just">
              <a:buFontTx/>
              <a:buNone/>
            </a:pPr>
            <a:r>
              <a:rPr lang="uk-UA" altLang="uk-UA" b="1" i="1">
                <a:solidFill>
                  <a:srgbClr val="000000"/>
                </a:solidFill>
              </a:rPr>
              <a:t>кц</a:t>
            </a:r>
            <a:endParaRPr lang="uk-UA" altLang="uk-UA" sz="1800" b="1" i="1">
              <a:solidFill>
                <a:srgbClr val="000000"/>
              </a:solidFill>
            </a:endParaRPr>
          </a:p>
          <a:p>
            <a:pPr algn="just">
              <a:buFont typeface="Monotype Sorts" pitchFamily="2" charset="2"/>
              <a:buNone/>
            </a:pPr>
            <a:r>
              <a:rPr lang="uk-UA" altLang="uk-UA" sz="1800" i="1">
                <a:solidFill>
                  <a:srgbClr val="000000"/>
                </a:solidFill>
              </a:rPr>
              <a:t>і</a:t>
            </a:r>
            <a:r>
              <a:rPr lang="uk-UA" altLang="uk-UA" sz="1800">
                <a:solidFill>
                  <a:srgbClr val="000000"/>
                </a:solidFill>
              </a:rPr>
              <a:t> - параметр циклу </a:t>
            </a:r>
          </a:p>
          <a:p>
            <a:pPr algn="just">
              <a:buFont typeface="Monotype Sorts" pitchFamily="2" charset="2"/>
              <a:buNone/>
            </a:pPr>
            <a:r>
              <a:rPr lang="uk-UA" altLang="uk-UA" sz="1800" i="1">
                <a:solidFill>
                  <a:srgbClr val="000000"/>
                </a:solidFill>
              </a:rPr>
              <a:t>х1</a:t>
            </a:r>
            <a:r>
              <a:rPr lang="uk-UA" altLang="uk-UA" sz="1800">
                <a:solidFill>
                  <a:srgbClr val="000000"/>
                </a:solidFill>
              </a:rPr>
              <a:t> - початкове значення параметру</a:t>
            </a:r>
          </a:p>
          <a:p>
            <a:pPr algn="just">
              <a:buFont typeface="Monotype Sorts" pitchFamily="2" charset="2"/>
              <a:buNone/>
            </a:pPr>
            <a:r>
              <a:rPr lang="en-US" altLang="uk-UA" sz="1800" i="1">
                <a:solidFill>
                  <a:srgbClr val="000000"/>
                </a:solidFill>
              </a:rPr>
              <a:t>xn</a:t>
            </a:r>
            <a:r>
              <a:rPr lang="en-US" altLang="uk-UA" sz="1800">
                <a:solidFill>
                  <a:srgbClr val="000000"/>
                </a:solidFill>
              </a:rPr>
              <a:t> - </a:t>
            </a:r>
            <a:r>
              <a:rPr lang="uk-UA" altLang="uk-UA" sz="1800">
                <a:solidFill>
                  <a:srgbClr val="000000"/>
                </a:solidFill>
              </a:rPr>
              <a:t>кінцеве значення параметру</a:t>
            </a:r>
          </a:p>
          <a:p>
            <a:pPr algn="just">
              <a:buFont typeface="Monotype Sorts" pitchFamily="2" charset="2"/>
              <a:buNone/>
            </a:pPr>
            <a:r>
              <a:rPr lang="en-US" altLang="uk-UA" sz="1800" i="1">
                <a:solidFill>
                  <a:srgbClr val="000000"/>
                </a:solidFill>
              </a:rPr>
              <a:t>H</a:t>
            </a:r>
            <a:r>
              <a:rPr lang="en-US" altLang="uk-UA" sz="1800">
                <a:solidFill>
                  <a:srgbClr val="000000"/>
                </a:solidFill>
              </a:rPr>
              <a:t> - </a:t>
            </a:r>
            <a:r>
              <a:rPr lang="uk-UA" altLang="uk-UA" sz="1800">
                <a:solidFill>
                  <a:srgbClr val="000000"/>
                </a:solidFill>
              </a:rPr>
              <a:t>крок зміни параметру (може набувати значення  +1 або -1)</a:t>
            </a:r>
          </a:p>
          <a:p>
            <a:pPr algn="just">
              <a:buFont typeface="Monotype Sorts" pitchFamily="2" charset="2"/>
              <a:buNone/>
            </a:pPr>
            <a:r>
              <a:rPr lang="ru-RU" altLang="uk-UA" sz="1800">
                <a:solidFill>
                  <a:srgbClr val="000000"/>
                </a:solidFill>
              </a:rPr>
              <a:t>		</a:t>
            </a:r>
            <a:r>
              <a:rPr lang="ru-RU" altLang="uk-UA" sz="1600">
                <a:solidFill>
                  <a:srgbClr val="000000"/>
                </a:solidFill>
              </a:rPr>
              <a:t>Цикл-для виконується т.ч.: параметру</a:t>
            </a:r>
            <a:r>
              <a:rPr lang="ru-RU" altLang="uk-UA" sz="1600" i="1">
                <a:solidFill>
                  <a:srgbClr val="000000"/>
                </a:solidFill>
              </a:rPr>
              <a:t> і</a:t>
            </a:r>
            <a:r>
              <a:rPr lang="ru-RU" altLang="uk-UA" sz="1600">
                <a:solidFill>
                  <a:srgbClr val="000000"/>
                </a:solidFill>
              </a:rPr>
              <a:t> присвоюється початкове значення </a:t>
            </a:r>
            <a:r>
              <a:rPr lang="ru-RU" altLang="uk-UA" sz="1600" i="1">
                <a:solidFill>
                  <a:srgbClr val="000000"/>
                </a:solidFill>
              </a:rPr>
              <a:t>х1</a:t>
            </a:r>
            <a:r>
              <a:rPr lang="ru-RU" altLang="uk-UA" sz="1600">
                <a:solidFill>
                  <a:srgbClr val="000000"/>
                </a:solidFill>
              </a:rPr>
              <a:t>. Він порівнюється з кінцевим значенням </a:t>
            </a:r>
            <a:r>
              <a:rPr lang="en-US" altLang="uk-UA" sz="1600" i="1">
                <a:solidFill>
                  <a:srgbClr val="000000"/>
                </a:solidFill>
              </a:rPr>
              <a:t>xn</a:t>
            </a:r>
            <a:r>
              <a:rPr lang="en-US" altLang="uk-UA" sz="1600">
                <a:solidFill>
                  <a:srgbClr val="000000"/>
                </a:solidFill>
              </a:rPr>
              <a:t>. </a:t>
            </a:r>
            <a:r>
              <a:rPr lang="uk-UA" altLang="uk-UA" sz="1600">
                <a:solidFill>
                  <a:srgbClr val="000000"/>
                </a:solidFill>
              </a:rPr>
              <a:t>Якщо </a:t>
            </a:r>
            <a:r>
              <a:rPr lang="uk-UA" altLang="uk-UA" sz="1600" i="1">
                <a:solidFill>
                  <a:srgbClr val="000000"/>
                </a:solidFill>
              </a:rPr>
              <a:t>х</a:t>
            </a:r>
            <a:r>
              <a:rPr lang="en-US" altLang="uk-UA" sz="1600" i="1">
                <a:solidFill>
                  <a:srgbClr val="000000"/>
                </a:solidFill>
              </a:rPr>
              <a:t>1&lt;=xn</a:t>
            </a:r>
            <a:r>
              <a:rPr lang="en-US" altLang="uk-UA" sz="1600">
                <a:solidFill>
                  <a:srgbClr val="000000"/>
                </a:solidFill>
              </a:rPr>
              <a:t>, </a:t>
            </a:r>
            <a:r>
              <a:rPr lang="uk-UA" altLang="uk-UA" sz="1600">
                <a:solidFill>
                  <a:srgbClr val="000000"/>
                </a:solidFill>
              </a:rPr>
              <a:t>то виконується цикл. Значення</a:t>
            </a:r>
            <a:r>
              <a:rPr lang="uk-UA" altLang="uk-UA" sz="1600" i="1">
                <a:solidFill>
                  <a:srgbClr val="000000"/>
                </a:solidFill>
              </a:rPr>
              <a:t> і</a:t>
            </a:r>
            <a:r>
              <a:rPr lang="uk-UA" altLang="uk-UA" sz="1600">
                <a:solidFill>
                  <a:srgbClr val="000000"/>
                </a:solidFill>
              </a:rPr>
              <a:t> автоматично змінюється на крок </a:t>
            </a:r>
            <a:r>
              <a:rPr lang="uk-UA" altLang="uk-UA" sz="1600" i="1">
                <a:solidFill>
                  <a:srgbClr val="000000"/>
                </a:solidFill>
              </a:rPr>
              <a:t>Н</a:t>
            </a:r>
            <a:r>
              <a:rPr lang="uk-UA" altLang="uk-UA" sz="1600">
                <a:solidFill>
                  <a:srgbClr val="000000"/>
                </a:solidFill>
              </a:rPr>
              <a:t> і знову порівнюється зі </a:t>
            </a:r>
            <a:r>
              <a:rPr lang="en-US" altLang="uk-UA" sz="1600" i="1">
                <a:solidFill>
                  <a:srgbClr val="000000"/>
                </a:solidFill>
              </a:rPr>
              <a:t>xn</a:t>
            </a:r>
            <a:r>
              <a:rPr lang="en-US" altLang="uk-UA" sz="1600">
                <a:solidFill>
                  <a:srgbClr val="000000"/>
                </a:solidFill>
              </a:rPr>
              <a:t> і т.д. </a:t>
            </a:r>
            <a:r>
              <a:rPr lang="uk-UA" altLang="uk-UA" sz="1600">
                <a:solidFill>
                  <a:srgbClr val="000000"/>
                </a:solidFill>
              </a:rPr>
              <a:t>Якщо отримуємо, що </a:t>
            </a:r>
            <a:r>
              <a:rPr lang="uk-UA" altLang="uk-UA" sz="1600" i="1">
                <a:solidFill>
                  <a:srgbClr val="000000"/>
                </a:solidFill>
              </a:rPr>
              <a:t>x1</a:t>
            </a:r>
            <a:r>
              <a:rPr lang="en-US" altLang="uk-UA" sz="1600" i="1">
                <a:solidFill>
                  <a:srgbClr val="000000"/>
                </a:solidFill>
              </a:rPr>
              <a:t>&gt;xn</a:t>
            </a:r>
            <a:r>
              <a:rPr lang="uk-UA" altLang="uk-UA" sz="1600">
                <a:solidFill>
                  <a:srgbClr val="000000"/>
                </a:solidFill>
              </a:rPr>
              <a:t>, то цикл не виконується.</a:t>
            </a:r>
            <a:endParaRPr lang="ru-RU" altLang="uk-UA" sz="1600"/>
          </a:p>
        </p:txBody>
      </p:sp>
    </p:spTree>
  </p:cSld>
  <p:clrMapOvr>
    <a:masterClrMapping/>
  </p:clrMapOvr>
  <p:transition>
    <p:blinds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uk-UA" b="1">
                <a:solidFill>
                  <a:srgbClr val="D7660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</a:t>
            </a:r>
            <a:r>
              <a:rPr lang="ru-RU" altLang="uk-UA" b="1" i="1">
                <a:solidFill>
                  <a:srgbClr val="000000"/>
                </a:solidFill>
              </a:rPr>
              <a:t> Цикл-поки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971550" lvl="2" indent="-57150" algn="just">
              <a:buFontTx/>
              <a:buNone/>
            </a:pPr>
            <a:r>
              <a:rPr lang="ru-RU" altLang="uk-UA" sz="2400" b="1" i="1">
                <a:solidFill>
                  <a:srgbClr val="000000"/>
                </a:solidFill>
              </a:rPr>
              <a:t>Поки </a:t>
            </a:r>
            <a:r>
              <a:rPr lang="en-US" altLang="uk-UA" sz="2400" b="1" i="1">
                <a:solidFill>
                  <a:srgbClr val="000000"/>
                </a:solidFill>
              </a:rPr>
              <a:t>&lt;</a:t>
            </a:r>
            <a:r>
              <a:rPr lang="uk-UA" altLang="uk-UA" sz="2400" b="1" i="1">
                <a:solidFill>
                  <a:srgbClr val="000000"/>
                </a:solidFill>
              </a:rPr>
              <a:t>умова</a:t>
            </a:r>
            <a:r>
              <a:rPr lang="en-US" altLang="uk-UA" sz="2400" b="1" i="1">
                <a:solidFill>
                  <a:srgbClr val="000000"/>
                </a:solidFill>
              </a:rPr>
              <a:t>&gt;</a:t>
            </a:r>
          </a:p>
          <a:p>
            <a:pPr marL="971550" lvl="2" indent="-57150" algn="just">
              <a:buFontTx/>
              <a:buNone/>
            </a:pPr>
            <a:r>
              <a:rPr lang="en-US" altLang="uk-UA" sz="2400" b="1" i="1">
                <a:solidFill>
                  <a:srgbClr val="000000"/>
                </a:solidFill>
              </a:rPr>
              <a:t>пц</a:t>
            </a:r>
          </a:p>
          <a:p>
            <a:pPr marL="971550" lvl="2" indent="-57150" algn="just">
              <a:buFontTx/>
              <a:buNone/>
            </a:pPr>
            <a:r>
              <a:rPr lang="en-US" altLang="uk-UA" sz="2400" b="1">
                <a:solidFill>
                  <a:srgbClr val="000000"/>
                </a:solidFill>
              </a:rPr>
              <a:t>	  тіло циклу;</a:t>
            </a:r>
            <a:endParaRPr lang="en-US" altLang="uk-UA" sz="2400" b="1" i="1">
              <a:solidFill>
                <a:srgbClr val="000000"/>
              </a:solidFill>
            </a:endParaRPr>
          </a:p>
          <a:p>
            <a:pPr marL="971550" lvl="2" indent="-57150" algn="just">
              <a:buFontTx/>
              <a:buNone/>
            </a:pPr>
            <a:r>
              <a:rPr lang="en-US" altLang="uk-UA" sz="2400" b="1" i="1">
                <a:solidFill>
                  <a:srgbClr val="000000"/>
                </a:solidFill>
              </a:rPr>
              <a:t>кц</a:t>
            </a:r>
            <a:endParaRPr lang="en-US" altLang="uk-UA" i="1">
              <a:solidFill>
                <a:srgbClr val="000000"/>
              </a:solidFill>
            </a:endParaRPr>
          </a:p>
          <a:p>
            <a:pPr marL="0" indent="0" algn="just">
              <a:buFont typeface="Monotype Sorts" pitchFamily="2" charset="2"/>
              <a:buNone/>
            </a:pPr>
            <a:r>
              <a:rPr lang="en-US" altLang="uk-UA" sz="2000">
                <a:solidFill>
                  <a:srgbClr val="000000"/>
                </a:solidFill>
              </a:rPr>
              <a:t>Якщо умова істинна то виконується тіло циклу. Виконання програми повертається до перевірки умови циклу. </a:t>
            </a:r>
          </a:p>
          <a:p>
            <a:pPr marL="0" indent="0" algn="just">
              <a:buFont typeface="Monotype Sorts" pitchFamily="2" charset="2"/>
              <a:buNone/>
            </a:pPr>
            <a:r>
              <a:rPr lang="en-US" altLang="uk-UA" sz="2000">
                <a:solidFill>
                  <a:srgbClr val="000000"/>
                </a:solidFill>
              </a:rPr>
              <a:t>Якщо умова хибна, то виконується вказівка, яка знаходиться після вказівки з передумовою</a:t>
            </a:r>
            <a:endParaRPr lang="ru-RU" altLang="uk-UA">
              <a:solidFill>
                <a:srgbClr val="000000"/>
              </a:solidFill>
            </a:endParaRPr>
          </a:p>
        </p:txBody>
      </p:sp>
      <p:graphicFrame>
        <p:nvGraphicFramePr>
          <p:cNvPr id="16390" name="Object 6"/>
          <p:cNvGraphicFramePr>
            <a:graphicFrameLocks noChangeAspect="1"/>
          </p:cNvGraphicFramePr>
          <p:nvPr>
            <p:ph type="body" sz="half" idx="2"/>
          </p:nvPr>
        </p:nvGraphicFramePr>
        <p:xfrm>
          <a:off x="5029200" y="1828800"/>
          <a:ext cx="3429000" cy="4495800"/>
        </p:xfrm>
        <a:graphic>
          <a:graphicData uri="http://schemas.openxmlformats.org/presentationml/2006/ole">
            <p:oleObj spid="_x0000_s16391" name="Точечный рисунок" r:id="rId3" imgW="1514686" imgH="2752381" progId="PBrush">
              <p:embed/>
            </p:oleObj>
          </a:graphicData>
        </a:graphic>
      </p:graphicFrame>
    </p:spTree>
  </p:cSld>
  <p:clrMapOvr>
    <a:masterClrMapping/>
  </p:clrMapOvr>
  <p:transition>
    <p:blinds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uk-UA" b="1">
                <a:solidFill>
                  <a:srgbClr val="D7660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</a:t>
            </a:r>
            <a:r>
              <a:rPr lang="ru-RU" altLang="uk-UA" b="1">
                <a:solidFill>
                  <a:schemeClr val="tx1"/>
                </a:solidFill>
              </a:rPr>
              <a:t> Цикл-до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381000" algn="just">
              <a:buFont typeface="Monotype Sorts" pitchFamily="2" charset="2"/>
              <a:buNone/>
            </a:pPr>
            <a:r>
              <a:rPr lang="ru-RU" altLang="uk-UA" sz="2400" b="1" i="1">
                <a:solidFill>
                  <a:srgbClr val="000000"/>
                </a:solidFill>
              </a:rPr>
              <a:t>Повторювати</a:t>
            </a:r>
          </a:p>
          <a:p>
            <a:pPr marL="0" indent="381000" algn="just">
              <a:buFont typeface="Monotype Sorts" pitchFamily="2" charset="2"/>
              <a:buNone/>
            </a:pPr>
            <a:r>
              <a:rPr lang="ru-RU" altLang="uk-UA" sz="2400" b="1" i="1">
                <a:solidFill>
                  <a:srgbClr val="000000"/>
                </a:solidFill>
              </a:rPr>
              <a:t>пц</a:t>
            </a:r>
          </a:p>
          <a:p>
            <a:pPr marL="0" indent="381000" algn="just">
              <a:buFont typeface="Monotype Sorts" pitchFamily="2" charset="2"/>
              <a:buNone/>
            </a:pPr>
            <a:r>
              <a:rPr lang="ru-RU" altLang="uk-UA" sz="2400" b="1">
                <a:solidFill>
                  <a:srgbClr val="000000"/>
                </a:solidFill>
              </a:rPr>
              <a:t>	тіло циклу;</a:t>
            </a:r>
            <a:endParaRPr lang="ru-RU" altLang="uk-UA" sz="2400" b="1" i="1">
              <a:solidFill>
                <a:srgbClr val="000000"/>
              </a:solidFill>
            </a:endParaRPr>
          </a:p>
          <a:p>
            <a:pPr marL="0" indent="381000" algn="just">
              <a:buFont typeface="Monotype Sorts" pitchFamily="2" charset="2"/>
              <a:buNone/>
            </a:pPr>
            <a:r>
              <a:rPr lang="ru-RU" altLang="uk-UA" sz="2400" b="1" i="1">
                <a:solidFill>
                  <a:srgbClr val="000000"/>
                </a:solidFill>
              </a:rPr>
              <a:t>кц</a:t>
            </a:r>
          </a:p>
          <a:p>
            <a:pPr marL="0" indent="381000" algn="just">
              <a:buFont typeface="Monotype Sorts" pitchFamily="2" charset="2"/>
              <a:buNone/>
            </a:pPr>
            <a:r>
              <a:rPr lang="ru-RU" altLang="uk-UA" sz="2400" b="1" i="1">
                <a:solidFill>
                  <a:srgbClr val="000000"/>
                </a:solidFill>
              </a:rPr>
              <a:t>до </a:t>
            </a:r>
            <a:r>
              <a:rPr lang="en-US" altLang="uk-UA" sz="2400" b="1" i="1">
                <a:solidFill>
                  <a:srgbClr val="000000"/>
                </a:solidFill>
              </a:rPr>
              <a:t>&lt;</a:t>
            </a:r>
            <a:r>
              <a:rPr lang="uk-UA" altLang="uk-UA" sz="2400" b="1" i="1">
                <a:solidFill>
                  <a:srgbClr val="000000"/>
                </a:solidFill>
              </a:rPr>
              <a:t>умова</a:t>
            </a:r>
            <a:r>
              <a:rPr lang="en-US" altLang="uk-UA" sz="2400" b="1" i="1">
                <a:solidFill>
                  <a:srgbClr val="000000"/>
                </a:solidFill>
              </a:rPr>
              <a:t>&gt;;</a:t>
            </a:r>
          </a:p>
          <a:p>
            <a:pPr marL="0" indent="381000" algn="just">
              <a:buFont typeface="Monotype Sorts" pitchFamily="2" charset="2"/>
              <a:buNone/>
            </a:pPr>
            <a:endParaRPr lang="en-US" altLang="uk-UA" sz="2000" i="1">
              <a:solidFill>
                <a:srgbClr val="000000"/>
              </a:solidFill>
            </a:endParaRPr>
          </a:p>
          <a:p>
            <a:pPr marL="0" indent="381000" algn="just">
              <a:buFont typeface="Monotype Sorts" pitchFamily="2" charset="2"/>
              <a:buNone/>
            </a:pPr>
            <a:r>
              <a:rPr lang="ru-RU" altLang="uk-UA" sz="2000">
                <a:solidFill>
                  <a:srgbClr val="000000"/>
                </a:solidFill>
              </a:rPr>
              <a:t>Спочатку виконується тіло циклу, а пізніше перевіряється умова. Якщо умова істинна, то виконання циклу завершується, якщо ні, то цикл виконується ще раз і т. д.</a:t>
            </a:r>
            <a:endParaRPr lang="ru-RU" altLang="uk-UA"/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>
            <p:ph type="body" sz="half" idx="2"/>
          </p:nvPr>
        </p:nvGraphicFramePr>
        <p:xfrm>
          <a:off x="5029200" y="1676400"/>
          <a:ext cx="3733800" cy="4724400"/>
        </p:xfrm>
        <a:graphic>
          <a:graphicData uri="http://schemas.openxmlformats.org/presentationml/2006/ole">
            <p:oleObj spid="_x0000_s18438" name="Точечный рисунок" r:id="rId3" imgW="1438095" imgH="2676899" progId="PBrush">
              <p:embed/>
            </p:oleObj>
          </a:graphicData>
        </a:graphic>
      </p:graphicFrame>
    </p:spTree>
  </p:cSld>
  <p:clrMapOvr>
    <a:masterClrMapping/>
  </p:clrMapOvr>
  <p:transition>
    <p:blinds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uk-UA" b="1">
                <a:solidFill>
                  <a:srgbClr val="82E50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ebdings" pitchFamily="18" charset="2"/>
              </a:rPr>
              <a:t></a:t>
            </a:r>
            <a:r>
              <a:rPr lang="uk-UA" altLang="uk-UA" b="1">
                <a:solidFill>
                  <a:schemeClr val="tx1"/>
                </a:solidFill>
              </a:rPr>
              <a:t> Повторення. Приклад</a:t>
            </a:r>
            <a:endParaRPr lang="ru-RU" altLang="uk-UA" b="1">
              <a:solidFill>
                <a:schemeClr val="tx1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uk-UA" altLang="uk-UA"/>
              <a:t>Приклад</a:t>
            </a:r>
          </a:p>
          <a:p>
            <a:pPr marL="0" indent="0">
              <a:buFont typeface="Monotype Sorts" pitchFamily="2" charset="2"/>
              <a:buNone/>
            </a:pPr>
            <a:r>
              <a:rPr lang="uk-UA" altLang="uk-UA"/>
              <a:t> </a:t>
            </a:r>
            <a:r>
              <a:rPr lang="ru-RU" altLang="uk-UA">
                <a:solidFill>
                  <a:srgbClr val="000000"/>
                </a:solidFill>
              </a:rPr>
              <a:t>Обчислити суму </a:t>
            </a:r>
            <a:r>
              <a:rPr lang="en-US" altLang="uk-UA">
                <a:solidFill>
                  <a:srgbClr val="000000"/>
                </a:solidFill>
              </a:rPr>
              <a:t>n- </a:t>
            </a:r>
            <a:r>
              <a:rPr lang="uk-UA" altLang="uk-UA">
                <a:solidFill>
                  <a:srgbClr val="000000"/>
                </a:solidFill>
              </a:rPr>
              <a:t>перших натуральних чисел.</a:t>
            </a:r>
          </a:p>
          <a:p>
            <a:pPr marL="0" indent="0" algn="just">
              <a:buFont typeface="Monotype Sorts" pitchFamily="2" charset="2"/>
              <a:buNone/>
            </a:pPr>
            <a:endParaRPr lang="uk-UA" altLang="uk-UA">
              <a:solidFill>
                <a:srgbClr val="000000"/>
              </a:solidFill>
            </a:endParaRPr>
          </a:p>
          <a:p>
            <a:pPr marL="0" indent="0" algn="just">
              <a:buFont typeface="Monotype Sorts" pitchFamily="2" charset="2"/>
              <a:buNone/>
            </a:pPr>
            <a:r>
              <a:rPr lang="uk-UA" altLang="uk-UA">
                <a:solidFill>
                  <a:srgbClr val="000000"/>
                </a:solidFill>
              </a:rPr>
              <a:t>Складемо </a:t>
            </a:r>
            <a:r>
              <a:rPr lang="uk-UA" altLang="uk-UA" i="1">
                <a:solidFill>
                  <a:srgbClr val="000000"/>
                </a:solidFill>
              </a:rPr>
              <a:t>блок-схему</a:t>
            </a:r>
            <a:r>
              <a:rPr lang="uk-UA" altLang="uk-UA">
                <a:solidFill>
                  <a:srgbClr val="000000"/>
                </a:solidFill>
              </a:rPr>
              <a:t> і </a:t>
            </a:r>
            <a:r>
              <a:rPr lang="uk-UA" altLang="uk-UA" i="1">
                <a:solidFill>
                  <a:srgbClr val="000000"/>
                </a:solidFill>
              </a:rPr>
              <a:t>алгоритм</a:t>
            </a:r>
            <a:endParaRPr lang="uk-UA" altLang="uk-UA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blinds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uk-UA" b="1">
                <a:solidFill>
                  <a:srgbClr val="82E50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ebdings" pitchFamily="18" charset="2"/>
              </a:rPr>
              <a:t></a:t>
            </a:r>
            <a:r>
              <a:rPr lang="uk-UA" altLang="uk-UA" b="1">
                <a:solidFill>
                  <a:schemeClr val="tx1"/>
                </a:solidFill>
              </a:rPr>
              <a:t> Повторення. Приклад</a:t>
            </a:r>
            <a:endParaRPr lang="ru-RU" altLang="uk-UA" b="1">
              <a:solidFill>
                <a:schemeClr val="tx1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>
              <a:lnSpc>
                <a:spcPct val="70000"/>
              </a:lnSpc>
              <a:buFont typeface="Monotype Sorts" pitchFamily="2" charset="2"/>
              <a:buNone/>
            </a:pPr>
            <a:r>
              <a:rPr lang="ru-RU" altLang="uk-UA" sz="2400" b="1" i="1">
                <a:solidFill>
                  <a:srgbClr val="000000"/>
                </a:solidFill>
              </a:rPr>
              <a:t>     Алг Сума;</a:t>
            </a:r>
          </a:p>
          <a:p>
            <a:pPr marL="381000" lvl="2" indent="0">
              <a:lnSpc>
                <a:spcPct val="70000"/>
              </a:lnSpc>
              <a:buFontTx/>
              <a:buNone/>
            </a:pPr>
            <a:r>
              <a:rPr lang="ru-RU" altLang="uk-UA" sz="2400" b="1" i="1">
                <a:solidFill>
                  <a:srgbClr val="000000"/>
                </a:solidFill>
              </a:rPr>
              <a:t>   арг: </a:t>
            </a:r>
            <a:r>
              <a:rPr lang="en-US" altLang="uk-UA" sz="2400" b="1" i="1">
                <a:solidFill>
                  <a:srgbClr val="000000"/>
                </a:solidFill>
              </a:rPr>
              <a:t>n, i</a:t>
            </a:r>
            <a:r>
              <a:rPr lang="uk-UA" altLang="uk-UA" sz="2400" b="1" i="1">
                <a:solidFill>
                  <a:srgbClr val="000000"/>
                </a:solidFill>
              </a:rPr>
              <a:t>: ціл;</a:t>
            </a:r>
          </a:p>
          <a:p>
            <a:pPr marL="381000" lvl="2" indent="0">
              <a:lnSpc>
                <a:spcPct val="70000"/>
              </a:lnSpc>
              <a:buFontTx/>
              <a:buNone/>
            </a:pPr>
            <a:r>
              <a:rPr lang="uk-UA" altLang="uk-UA" sz="2400" b="1" i="1">
                <a:solidFill>
                  <a:srgbClr val="000000"/>
                </a:solidFill>
              </a:rPr>
              <a:t>   рез </a:t>
            </a:r>
            <a:r>
              <a:rPr lang="en-US" altLang="uk-UA" sz="2400" b="1" i="1">
                <a:solidFill>
                  <a:srgbClr val="000000"/>
                </a:solidFill>
              </a:rPr>
              <a:t>S: </a:t>
            </a:r>
            <a:r>
              <a:rPr lang="uk-UA" altLang="uk-UA" sz="2400" b="1" i="1">
                <a:solidFill>
                  <a:srgbClr val="000000"/>
                </a:solidFill>
              </a:rPr>
              <a:t>дійсн;</a:t>
            </a:r>
          </a:p>
          <a:p>
            <a:pPr marL="381000" lvl="2" indent="0">
              <a:lnSpc>
                <a:spcPct val="70000"/>
              </a:lnSpc>
              <a:buFontTx/>
              <a:buNone/>
            </a:pPr>
            <a:r>
              <a:rPr lang="uk-UA" altLang="uk-UA" sz="2400" b="1" i="1">
                <a:solidFill>
                  <a:srgbClr val="000000"/>
                </a:solidFill>
              </a:rPr>
              <a:t>Поч </a:t>
            </a:r>
          </a:p>
          <a:p>
            <a:pPr marL="381000" lvl="2" indent="0">
              <a:lnSpc>
                <a:spcPct val="70000"/>
              </a:lnSpc>
              <a:buFontTx/>
              <a:buNone/>
            </a:pPr>
            <a:r>
              <a:rPr lang="uk-UA" altLang="uk-UA" sz="2400" b="1" i="1">
                <a:solidFill>
                  <a:srgbClr val="000000"/>
                </a:solidFill>
              </a:rPr>
              <a:t> Ввести </a:t>
            </a:r>
            <a:r>
              <a:rPr lang="en-US" altLang="uk-UA" sz="2400" b="1" i="1">
                <a:solidFill>
                  <a:srgbClr val="000000"/>
                </a:solidFill>
              </a:rPr>
              <a:t>n;</a:t>
            </a:r>
          </a:p>
          <a:p>
            <a:pPr marL="381000" lvl="2" indent="0">
              <a:lnSpc>
                <a:spcPct val="70000"/>
              </a:lnSpc>
              <a:buFontTx/>
              <a:buNone/>
            </a:pPr>
            <a:r>
              <a:rPr lang="en-US" altLang="uk-UA" sz="2400" b="1" i="1">
                <a:solidFill>
                  <a:srgbClr val="000000"/>
                </a:solidFill>
              </a:rPr>
              <a:t> i:=1; </a:t>
            </a:r>
          </a:p>
          <a:p>
            <a:pPr marL="381000" lvl="2" indent="0">
              <a:lnSpc>
                <a:spcPct val="70000"/>
              </a:lnSpc>
              <a:buFontTx/>
              <a:buNone/>
            </a:pPr>
            <a:r>
              <a:rPr lang="en-US" altLang="uk-UA" sz="2400" b="1" i="1">
                <a:solidFill>
                  <a:srgbClr val="000000"/>
                </a:solidFill>
              </a:rPr>
              <a:t> S:=0;</a:t>
            </a:r>
          </a:p>
          <a:p>
            <a:pPr marL="762000" lvl="4" indent="0">
              <a:lnSpc>
                <a:spcPct val="70000"/>
              </a:lnSpc>
              <a:buFontTx/>
              <a:buNone/>
            </a:pPr>
            <a:r>
              <a:rPr lang="ru-RU" altLang="uk-UA" sz="2400" b="1" i="1">
                <a:solidFill>
                  <a:srgbClr val="000000"/>
                </a:solidFill>
              </a:rPr>
              <a:t>поки </a:t>
            </a:r>
            <a:r>
              <a:rPr lang="en-US" altLang="uk-UA" sz="2400" b="1" i="1">
                <a:solidFill>
                  <a:srgbClr val="000000"/>
                </a:solidFill>
              </a:rPr>
              <a:t>i&lt;=n</a:t>
            </a:r>
          </a:p>
          <a:p>
            <a:pPr marL="762000" lvl="4" indent="0">
              <a:lnSpc>
                <a:spcPct val="70000"/>
              </a:lnSpc>
              <a:buFontTx/>
              <a:buNone/>
            </a:pPr>
            <a:r>
              <a:rPr lang="ru-RU" altLang="uk-UA" sz="2400" b="1" i="1">
                <a:solidFill>
                  <a:srgbClr val="000000"/>
                </a:solidFill>
              </a:rPr>
              <a:t>пц</a:t>
            </a:r>
          </a:p>
          <a:p>
            <a:pPr marL="762000" lvl="4" indent="0">
              <a:lnSpc>
                <a:spcPct val="70000"/>
              </a:lnSpc>
              <a:buFontTx/>
              <a:buNone/>
            </a:pPr>
            <a:r>
              <a:rPr lang="en-US" altLang="uk-UA" sz="2400" b="1" i="1">
                <a:solidFill>
                  <a:srgbClr val="000000"/>
                </a:solidFill>
              </a:rPr>
              <a:t>	  S:=S+i;</a:t>
            </a:r>
          </a:p>
          <a:p>
            <a:pPr marL="762000" lvl="4" indent="0">
              <a:lnSpc>
                <a:spcPct val="70000"/>
              </a:lnSpc>
              <a:buFontTx/>
              <a:buNone/>
            </a:pPr>
            <a:r>
              <a:rPr lang="en-US" altLang="uk-UA" sz="2400" b="1" i="1">
                <a:solidFill>
                  <a:srgbClr val="000000"/>
                </a:solidFill>
              </a:rPr>
              <a:t>   i:=i+1;</a:t>
            </a:r>
          </a:p>
          <a:p>
            <a:pPr marL="762000" lvl="4" indent="0">
              <a:lnSpc>
                <a:spcPct val="70000"/>
              </a:lnSpc>
              <a:buFontTx/>
              <a:buNone/>
            </a:pPr>
            <a:r>
              <a:rPr lang="uk-UA" altLang="uk-UA" sz="2400" b="1" i="1">
                <a:solidFill>
                  <a:srgbClr val="000000"/>
                </a:solidFill>
              </a:rPr>
              <a:t>кц</a:t>
            </a:r>
          </a:p>
          <a:p>
            <a:pPr marL="381000" lvl="2" indent="0">
              <a:lnSpc>
                <a:spcPct val="70000"/>
              </a:lnSpc>
              <a:buFontTx/>
              <a:buNone/>
            </a:pPr>
            <a:r>
              <a:rPr lang="uk-UA" altLang="uk-UA" sz="2400" b="1" i="1">
                <a:solidFill>
                  <a:srgbClr val="000000"/>
                </a:solidFill>
              </a:rPr>
              <a:t> Вивід </a:t>
            </a:r>
            <a:r>
              <a:rPr lang="en-US" altLang="uk-UA" sz="2400" b="1" i="1">
                <a:solidFill>
                  <a:srgbClr val="000000"/>
                </a:solidFill>
              </a:rPr>
              <a:t>S;</a:t>
            </a:r>
          </a:p>
          <a:p>
            <a:pPr marL="0" indent="0">
              <a:lnSpc>
                <a:spcPct val="70000"/>
              </a:lnSpc>
              <a:buFont typeface="Monotype Sorts" pitchFamily="2" charset="2"/>
              <a:buNone/>
            </a:pPr>
            <a:r>
              <a:rPr lang="uk-UA" altLang="uk-UA" sz="2400" b="1" i="1">
                <a:solidFill>
                  <a:srgbClr val="000000"/>
                </a:solidFill>
              </a:rPr>
              <a:t>    Кін</a:t>
            </a:r>
            <a:endParaRPr lang="ru-RU" altLang="uk-UA" sz="2400" b="1" i="1">
              <a:solidFill>
                <a:srgbClr val="000000"/>
              </a:solidFill>
            </a:endParaRPr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>
            <p:ph type="body" sz="half" idx="2"/>
          </p:nvPr>
        </p:nvGraphicFramePr>
        <p:xfrm>
          <a:off x="4953000" y="1676400"/>
          <a:ext cx="3733800" cy="4876800"/>
        </p:xfrm>
        <a:graphic>
          <a:graphicData uri="http://schemas.openxmlformats.org/presentationml/2006/ole">
            <p:oleObj spid="_x0000_s21510" name="Точечный рисунок" r:id="rId3" imgW="1419048" imgH="3943901" progId="PBrush">
              <p:embed/>
            </p:oleObj>
          </a:graphicData>
        </a:graphic>
      </p:graphicFrame>
    </p:spTree>
  </p:cSld>
  <p:clrMapOvr>
    <a:masterClrMapping/>
  </p:clrMapOvr>
  <p:transition>
    <p:blinds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uk-UA" altLang="uk-UA" b="1">
                <a:solidFill>
                  <a:srgbClr val="82E50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ebdings" pitchFamily="18" charset="2"/>
              </a:rPr>
              <a:t></a:t>
            </a:r>
            <a:r>
              <a:rPr lang="uk-UA" altLang="uk-UA" sz="3600"/>
              <a:t> </a:t>
            </a:r>
            <a:r>
              <a:rPr lang="uk-UA" altLang="uk-UA" sz="4000" b="1">
                <a:solidFill>
                  <a:schemeClr val="tx1"/>
                </a:solidFill>
              </a:rPr>
              <a:t>Повторення. Приклад. Завдання</a:t>
            </a:r>
            <a:endParaRPr lang="ru-RU" altLang="uk-UA" sz="4000" b="1">
              <a:solidFill>
                <a:schemeClr val="tx1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 algn="just">
              <a:buFont typeface="Monotype Sorts" pitchFamily="2" charset="2"/>
              <a:buNone/>
            </a:pPr>
            <a:r>
              <a:rPr lang="uk-UA" altLang="uk-UA" sz="2800"/>
              <a:t>1. Який вид циклу виконується в даній задачі? Чому?</a:t>
            </a:r>
          </a:p>
          <a:p>
            <a:pPr marL="381000" indent="-381000" algn="just">
              <a:buFont typeface="Monotype Sorts" pitchFamily="2" charset="2"/>
              <a:buNone/>
            </a:pPr>
            <a:r>
              <a:rPr lang="uk-UA" altLang="uk-UA" sz="2800"/>
              <a:t>2. Визначіть початкові умови циклу</a:t>
            </a:r>
          </a:p>
          <a:p>
            <a:pPr marL="381000" indent="-381000" algn="just">
              <a:buFont typeface="Monotype Sorts" pitchFamily="2" charset="2"/>
              <a:buNone/>
            </a:pPr>
            <a:r>
              <a:rPr lang="uk-UA" altLang="uk-UA" sz="2800"/>
              <a:t>3. Визначіть тіло циклу.</a:t>
            </a:r>
          </a:p>
          <a:p>
            <a:pPr marL="381000" indent="-381000" algn="just">
              <a:buFont typeface="Monotype Sorts" pitchFamily="2" charset="2"/>
              <a:buNone/>
            </a:pPr>
            <a:r>
              <a:rPr lang="uk-UA" altLang="uk-UA" sz="2800"/>
              <a:t>4. Визначіть керуючу змінну циклу.</a:t>
            </a:r>
          </a:p>
          <a:p>
            <a:pPr marL="381000" indent="-381000" algn="just">
              <a:buFont typeface="Monotype Sorts" pitchFamily="2" charset="2"/>
              <a:buNone/>
            </a:pPr>
            <a:r>
              <a:rPr lang="uk-UA" altLang="uk-UA" sz="2800"/>
              <a:t>5. Визначіть крок з яким змінюється лічильник циклу.</a:t>
            </a:r>
          </a:p>
          <a:p>
            <a:pPr marL="381000" indent="-381000" algn="just">
              <a:buFont typeface="Monotype Sorts" pitchFamily="2" charset="2"/>
              <a:buNone/>
            </a:pPr>
            <a:r>
              <a:rPr lang="uk-UA" altLang="uk-UA" sz="2800"/>
              <a:t>6. Яким буде результат</a:t>
            </a:r>
            <a:r>
              <a:rPr lang="en-US" altLang="uk-UA" sz="2800"/>
              <a:t> S,</a:t>
            </a:r>
            <a:r>
              <a:rPr lang="uk-UA" altLang="uk-UA" sz="2800"/>
              <a:t> якщо </a:t>
            </a:r>
            <a:r>
              <a:rPr lang="en-US" altLang="uk-UA" sz="2800"/>
              <a:t>n </a:t>
            </a:r>
            <a:r>
              <a:rPr lang="ru-RU" altLang="uk-UA" sz="2800"/>
              <a:t>набуде значення 2; 3; 5; 10; 100?</a:t>
            </a:r>
            <a:endParaRPr lang="ru-RU" altLang="uk-UA"/>
          </a:p>
        </p:txBody>
      </p:sp>
    </p:spTree>
  </p:cSld>
  <p:clrMapOvr>
    <a:masterClrMapping/>
  </p:clrMapOvr>
  <p:transition>
    <p:blinds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7772400" cy="914400"/>
          </a:xfrm>
        </p:spPr>
        <p:txBody>
          <a:bodyPr/>
          <a:lstStyle/>
          <a:p>
            <a:r>
              <a:rPr lang="ru-RU" altLang="uk-UA" b="1">
                <a:solidFill>
                  <a:srgbClr val="D7660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</a:t>
            </a:r>
            <a:r>
              <a:rPr lang="ru-RU" altLang="uk-UA" sz="4000" b="1">
                <a:solidFill>
                  <a:schemeClr val="tx1"/>
                </a:solidFill>
              </a:rPr>
              <a:t> Базов</a:t>
            </a:r>
            <a:r>
              <a:rPr lang="uk-UA" altLang="uk-UA" sz="4000" b="1">
                <a:solidFill>
                  <a:schemeClr val="tx1"/>
                </a:solidFill>
              </a:rPr>
              <a:t>і структури алгоритмів</a:t>
            </a:r>
            <a:endParaRPr lang="ru-RU" altLang="uk-UA" b="1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696200" cy="4648200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buFont typeface="Monotype Sorts" pitchFamily="2" charset="2"/>
              <a:buNone/>
            </a:pPr>
            <a:r>
              <a:rPr lang="uk-UA" altLang="uk-UA" sz="2200" i="1"/>
              <a:t>	Базові структури алгоритмів</a:t>
            </a:r>
            <a:r>
              <a:rPr lang="uk-UA" altLang="uk-UA" sz="2200"/>
              <a:t> –– це способи керування процесами обробки даних. Комбінуючи керуючі структури, можна складати алгоритми (програми) для різноманітних задач.</a:t>
            </a:r>
          </a:p>
          <a:p>
            <a:pPr marL="0" indent="0" algn="just">
              <a:lnSpc>
                <a:spcPct val="90000"/>
              </a:lnSpc>
              <a:buFont typeface="Monotype Sorts" pitchFamily="2" charset="2"/>
              <a:buNone/>
            </a:pPr>
            <a:r>
              <a:rPr lang="uk-UA" altLang="uk-UA" sz="2200"/>
              <a:t>	Виділяють три базові алгоритмічні структури: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</a:pPr>
            <a:r>
              <a:rPr lang="ru-RU" altLang="uk-UA" sz="2200"/>
              <a:t>		1</a:t>
            </a:r>
            <a:r>
              <a:rPr lang="uk-UA" altLang="uk-UA" sz="2200"/>
              <a:t>. </a:t>
            </a:r>
            <a:r>
              <a:rPr lang="uk-UA" altLang="uk-UA" sz="2600" b="1" i="1"/>
              <a:t>Лінійні</a:t>
            </a:r>
            <a:r>
              <a:rPr lang="uk-UA" altLang="uk-UA" sz="2200" i="1"/>
              <a:t> </a:t>
            </a:r>
            <a:r>
              <a:rPr lang="uk-UA" altLang="uk-UA" sz="2200"/>
              <a:t>алгоритми (слідування).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</a:pPr>
            <a:r>
              <a:rPr lang="ru-RU" altLang="uk-UA" sz="2200"/>
              <a:t>		2. </a:t>
            </a:r>
            <a:r>
              <a:rPr lang="uk-UA" altLang="uk-UA" sz="2600" b="1" i="1"/>
              <a:t>Розгалуження</a:t>
            </a:r>
            <a:r>
              <a:rPr lang="uk-UA" altLang="uk-UA" sz="2200"/>
              <a:t> (вибір).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</a:pPr>
            <a:r>
              <a:rPr lang="ru-RU" altLang="uk-UA" sz="2200"/>
              <a:t>		3. </a:t>
            </a:r>
            <a:r>
              <a:rPr lang="uk-UA" altLang="uk-UA" sz="2600" b="1" i="1"/>
              <a:t>Повторення</a:t>
            </a:r>
            <a:r>
              <a:rPr lang="uk-UA" altLang="uk-UA" sz="2200"/>
              <a:t> (цикл).</a:t>
            </a:r>
          </a:p>
          <a:p>
            <a:pPr marL="190500" lvl="1" indent="0" algn="just">
              <a:lnSpc>
                <a:spcPct val="90000"/>
              </a:lnSpc>
              <a:buFontTx/>
              <a:buNone/>
            </a:pPr>
            <a:r>
              <a:rPr lang="uk-UA" altLang="uk-UA" sz="2200" i="1"/>
              <a:t>Слідування</a:t>
            </a:r>
            <a:r>
              <a:rPr lang="uk-UA" altLang="uk-UA" sz="2200"/>
              <a:t> –– це лінійна структура, яка являє послідовність команд, виконуваних поспіль.</a:t>
            </a:r>
          </a:p>
          <a:p>
            <a:pPr marL="0" indent="0" algn="just">
              <a:lnSpc>
                <a:spcPct val="90000"/>
              </a:lnSpc>
              <a:buFont typeface="Monotype Sorts" pitchFamily="2" charset="2"/>
              <a:buNone/>
            </a:pPr>
            <a:r>
              <a:rPr lang="uk-UA" altLang="uk-UA" sz="2200" i="1"/>
              <a:t>Розгалуження</a:t>
            </a:r>
            <a:r>
              <a:rPr lang="uk-UA" altLang="uk-UA" sz="2200"/>
              <a:t> –– це вид керуючої структури, що передбачає можливість вибору команд залежно від умови.</a:t>
            </a:r>
          </a:p>
          <a:p>
            <a:pPr marL="0" indent="0" algn="just">
              <a:lnSpc>
                <a:spcPct val="90000"/>
              </a:lnSpc>
              <a:buFont typeface="Monotype Sorts" pitchFamily="2" charset="2"/>
              <a:buNone/>
            </a:pPr>
            <a:r>
              <a:rPr lang="uk-UA" altLang="uk-UA" sz="2200" i="1"/>
              <a:t>Цикл</a:t>
            </a:r>
            <a:r>
              <a:rPr lang="uk-UA" altLang="uk-UA" sz="2200"/>
              <a:t> –– це процес, який виконується кілька разів в залежності від виконання умови</a:t>
            </a:r>
            <a:endParaRPr lang="ru-RU" altLang="uk-UA"/>
          </a:p>
        </p:txBody>
      </p:sp>
    </p:spTree>
  </p:cSld>
  <p:clrMapOvr>
    <a:masterClrMapping/>
  </p:clrMapOvr>
  <p:transition>
    <p:blinds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uk-UA" b="1">
                <a:solidFill>
                  <a:schemeClr val="tx1"/>
                </a:solidFill>
              </a:rPr>
              <a:t>Лінійна структура</a:t>
            </a:r>
            <a:endParaRPr lang="ru-RU" altLang="uk-UA" b="1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 algn="ctr">
              <a:buFont typeface="Monotype Sorts" pitchFamily="2" charset="2"/>
              <a:buNone/>
            </a:pPr>
            <a:r>
              <a:rPr lang="uk-UA" altLang="uk-UA" sz="1800"/>
              <a:t>Лінійна структура має вигляд:</a:t>
            </a:r>
          </a:p>
          <a:p>
            <a:pPr marL="0" indent="0">
              <a:lnSpc>
                <a:spcPct val="80000"/>
              </a:lnSpc>
              <a:buFont typeface="Monotype Sorts" pitchFamily="2" charset="2"/>
              <a:buNone/>
            </a:pPr>
            <a:r>
              <a:rPr lang="ru-RU" altLang="uk-UA" i="1" u="sng">
                <a:solidFill>
                  <a:srgbClr val="000000"/>
                </a:solidFill>
              </a:rPr>
              <a:t>Алг</a:t>
            </a:r>
            <a:r>
              <a:rPr lang="ru-RU" altLang="uk-UA" i="1">
                <a:solidFill>
                  <a:srgbClr val="000000"/>
                </a:solidFill>
              </a:rPr>
              <a:t>   </a:t>
            </a:r>
            <a:r>
              <a:rPr lang="uk-UA" altLang="uk-UA" i="1">
                <a:solidFill>
                  <a:srgbClr val="000000"/>
                </a:solidFill>
              </a:rPr>
              <a:t>Коло_Круг</a:t>
            </a:r>
            <a:endParaRPr lang="en-US" altLang="uk-UA" i="1">
              <a:solidFill>
                <a:srgbClr val="000000"/>
              </a:solidFill>
            </a:endParaRPr>
          </a:p>
          <a:p>
            <a:pPr marL="0" indent="0">
              <a:lnSpc>
                <a:spcPct val="80000"/>
              </a:lnSpc>
              <a:buFont typeface="Monotype Sorts" pitchFamily="2" charset="2"/>
              <a:buNone/>
            </a:pPr>
            <a:r>
              <a:rPr lang="ru-RU" altLang="uk-UA" i="1" u="sng">
                <a:solidFill>
                  <a:srgbClr val="000000"/>
                </a:solidFill>
              </a:rPr>
              <a:t>	арг </a:t>
            </a:r>
            <a:r>
              <a:rPr lang="en-US" altLang="uk-UA" i="1">
                <a:solidFill>
                  <a:srgbClr val="000000"/>
                </a:solidFill>
              </a:rPr>
              <a:t>R</a:t>
            </a:r>
            <a:r>
              <a:rPr lang="ru-RU" altLang="uk-UA" i="1">
                <a:solidFill>
                  <a:srgbClr val="000000"/>
                </a:solidFill>
              </a:rPr>
              <a:t>: </a:t>
            </a:r>
            <a:r>
              <a:rPr lang="uk-UA" altLang="uk-UA" i="1">
                <a:solidFill>
                  <a:srgbClr val="000000"/>
                </a:solidFill>
              </a:rPr>
              <a:t>ціл</a:t>
            </a:r>
            <a:endParaRPr lang="en-US" altLang="uk-UA" i="1">
              <a:solidFill>
                <a:srgbClr val="000000"/>
              </a:solidFill>
            </a:endParaRPr>
          </a:p>
          <a:p>
            <a:pPr marL="0" indent="0">
              <a:lnSpc>
                <a:spcPct val="80000"/>
              </a:lnSpc>
              <a:buFont typeface="Monotype Sorts" pitchFamily="2" charset="2"/>
              <a:buNone/>
            </a:pPr>
            <a:r>
              <a:rPr lang="ru-RU" altLang="uk-UA" i="1" u="sng">
                <a:solidFill>
                  <a:srgbClr val="000000"/>
                </a:solidFill>
              </a:rPr>
              <a:t>	рез</a:t>
            </a:r>
            <a:r>
              <a:rPr lang="ru-RU" altLang="uk-UA" i="1">
                <a:solidFill>
                  <a:srgbClr val="000000"/>
                </a:solidFill>
              </a:rPr>
              <a:t> </a:t>
            </a:r>
            <a:r>
              <a:rPr lang="en-US" altLang="uk-UA" i="1">
                <a:solidFill>
                  <a:srgbClr val="000000"/>
                </a:solidFill>
              </a:rPr>
              <a:t>L, S</a:t>
            </a:r>
            <a:r>
              <a:rPr lang="ru-RU" altLang="uk-UA" i="1">
                <a:solidFill>
                  <a:srgbClr val="000000"/>
                </a:solidFill>
              </a:rPr>
              <a:t>: </a:t>
            </a:r>
            <a:r>
              <a:rPr lang="uk-UA" altLang="uk-UA" i="1">
                <a:solidFill>
                  <a:srgbClr val="000000"/>
                </a:solidFill>
              </a:rPr>
              <a:t>дійсн</a:t>
            </a:r>
            <a:endParaRPr lang="en-US" altLang="uk-UA" i="1">
              <a:solidFill>
                <a:srgbClr val="000000"/>
              </a:solidFill>
            </a:endParaRPr>
          </a:p>
          <a:p>
            <a:pPr marL="0" indent="0">
              <a:lnSpc>
                <a:spcPct val="80000"/>
              </a:lnSpc>
              <a:buFont typeface="Monotype Sorts" pitchFamily="2" charset="2"/>
              <a:buNone/>
            </a:pPr>
            <a:r>
              <a:rPr lang="ru-RU" altLang="uk-UA" i="1" u="sng">
                <a:solidFill>
                  <a:srgbClr val="000000"/>
                </a:solidFill>
              </a:rPr>
              <a:t>Поч</a:t>
            </a:r>
          </a:p>
          <a:p>
            <a:pPr marL="0" indent="0">
              <a:lnSpc>
                <a:spcPct val="80000"/>
              </a:lnSpc>
              <a:buFont typeface="Monotype Sorts" pitchFamily="2" charset="2"/>
              <a:buNone/>
            </a:pPr>
            <a:r>
              <a:rPr lang="uk-UA" altLang="uk-UA" i="1">
                <a:solidFill>
                  <a:srgbClr val="000000"/>
                </a:solidFill>
              </a:rPr>
              <a:t>	Ввести </a:t>
            </a:r>
            <a:r>
              <a:rPr lang="en-US" altLang="uk-UA" i="1">
                <a:solidFill>
                  <a:srgbClr val="000000"/>
                </a:solidFill>
              </a:rPr>
              <a:t>R</a:t>
            </a:r>
            <a:endParaRPr lang="ru-RU" altLang="uk-UA" i="1">
              <a:solidFill>
                <a:srgbClr val="000000"/>
              </a:solidFill>
            </a:endParaRPr>
          </a:p>
          <a:p>
            <a:pPr marL="0" indent="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uk-UA" b="1" i="1">
                <a:solidFill>
                  <a:srgbClr val="000000"/>
                </a:solidFill>
              </a:rPr>
              <a:t>	L : = 2 </a:t>
            </a:r>
            <a:r>
              <a:rPr lang="en-US" altLang="uk-UA" b="1" i="1">
                <a:solidFill>
                  <a:srgbClr val="000000"/>
                </a:solidFill>
                <a:sym typeface="Symbol" pitchFamily="18" charset="2"/>
              </a:rPr>
              <a:t></a:t>
            </a:r>
            <a:r>
              <a:rPr lang="en-US" altLang="uk-UA" b="1" i="1">
                <a:solidFill>
                  <a:srgbClr val="000000"/>
                </a:solidFill>
              </a:rPr>
              <a:t>  R</a:t>
            </a:r>
          </a:p>
          <a:p>
            <a:pPr marL="0" indent="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uk-UA" b="1" i="1">
                <a:solidFill>
                  <a:srgbClr val="000000"/>
                </a:solidFill>
              </a:rPr>
              <a:t>	S : = </a:t>
            </a:r>
            <a:r>
              <a:rPr lang="en-US" altLang="uk-UA" b="1" i="1">
                <a:solidFill>
                  <a:srgbClr val="000000"/>
                </a:solidFill>
                <a:sym typeface="Symbol" pitchFamily="18" charset="2"/>
              </a:rPr>
              <a:t></a:t>
            </a:r>
            <a:r>
              <a:rPr lang="en-US" altLang="uk-UA" b="1" i="1">
                <a:solidFill>
                  <a:srgbClr val="000000"/>
                </a:solidFill>
              </a:rPr>
              <a:t>  R</a:t>
            </a:r>
            <a:r>
              <a:rPr lang="en-US" altLang="uk-UA" b="1" i="1" baseline="30000">
                <a:solidFill>
                  <a:srgbClr val="000000"/>
                </a:solidFill>
              </a:rPr>
              <a:t>2</a:t>
            </a:r>
            <a:r>
              <a:rPr lang="en-US" altLang="uk-UA" i="1" u="sng">
                <a:solidFill>
                  <a:srgbClr val="000000"/>
                </a:solidFill>
              </a:rPr>
              <a:t> </a:t>
            </a:r>
          </a:p>
          <a:p>
            <a:pPr marL="0" indent="0">
              <a:lnSpc>
                <a:spcPct val="80000"/>
              </a:lnSpc>
              <a:buFont typeface="Monotype Sorts" pitchFamily="2" charset="2"/>
              <a:buNone/>
            </a:pPr>
            <a:r>
              <a:rPr lang="uk-UA" altLang="uk-UA" i="1">
                <a:solidFill>
                  <a:srgbClr val="000000"/>
                </a:solidFill>
              </a:rPr>
              <a:t>	Вивід </a:t>
            </a:r>
            <a:r>
              <a:rPr lang="en-US" altLang="uk-UA" i="1">
                <a:solidFill>
                  <a:srgbClr val="000000"/>
                </a:solidFill>
              </a:rPr>
              <a:t>L</a:t>
            </a:r>
          </a:p>
          <a:p>
            <a:pPr marL="0" indent="0">
              <a:lnSpc>
                <a:spcPct val="80000"/>
              </a:lnSpc>
              <a:buFont typeface="Monotype Sorts" pitchFamily="2" charset="2"/>
              <a:buNone/>
            </a:pPr>
            <a:r>
              <a:rPr lang="uk-UA" altLang="uk-UA" i="1">
                <a:solidFill>
                  <a:srgbClr val="000000"/>
                </a:solidFill>
              </a:rPr>
              <a:t>	Вивід S</a:t>
            </a:r>
            <a:endParaRPr lang="en-US" altLang="uk-UA" i="1" u="sng">
              <a:solidFill>
                <a:srgbClr val="000000"/>
              </a:solidFill>
            </a:endParaRPr>
          </a:p>
          <a:p>
            <a:pPr marL="0" indent="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uk-UA" i="1" u="sng">
                <a:solidFill>
                  <a:srgbClr val="000000"/>
                </a:solidFill>
              </a:rPr>
              <a:t>Кін</a:t>
            </a:r>
            <a:endParaRPr lang="ru-RU" altLang="uk-UA" sz="180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410200" y="1828800"/>
            <a:ext cx="3276600" cy="4114800"/>
          </a:xfrm>
        </p:spPr>
        <p:txBody>
          <a:bodyPr/>
          <a:lstStyle/>
          <a:p>
            <a:pPr marL="0" indent="285750" algn="just">
              <a:buFont typeface="Monotype Sorts" pitchFamily="2" charset="2"/>
              <a:buNone/>
            </a:pPr>
            <a:r>
              <a:rPr lang="uk-UA" altLang="uk-UA" b="1">
                <a:solidFill>
                  <a:srgbClr val="82E50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ebdings" pitchFamily="18" charset="2"/>
              </a:rPr>
              <a:t></a:t>
            </a:r>
            <a:r>
              <a:rPr lang="uk-UA" altLang="uk-UA" sz="2000"/>
              <a:t> </a:t>
            </a:r>
            <a:r>
              <a:rPr lang="uk-UA" altLang="uk-UA" sz="2200"/>
              <a:t>Завдання. Складіть блок-схему до даної задачі.</a:t>
            </a:r>
          </a:p>
          <a:p>
            <a:pPr marL="0" indent="285750" algn="just">
              <a:buFont typeface="Monotype Sorts" pitchFamily="2" charset="2"/>
              <a:buNone/>
            </a:pPr>
            <a:r>
              <a:rPr lang="uk-UA" altLang="uk-UA" sz="2200"/>
              <a:t>Сформулюйте умову задачі</a:t>
            </a:r>
            <a:endParaRPr lang="ru-RU" altLang="uk-UA" sz="2200"/>
          </a:p>
        </p:txBody>
      </p:sp>
    </p:spTree>
  </p:cSld>
  <p:clrMapOvr>
    <a:masterClrMapping/>
  </p:clrMapOvr>
  <p:transition>
    <p:blinds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uk-UA" b="1">
                <a:solidFill>
                  <a:srgbClr val="D7660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</a:t>
            </a:r>
            <a:r>
              <a:rPr lang="uk-UA" altLang="uk-UA" b="1">
                <a:solidFill>
                  <a:schemeClr val="tx1"/>
                </a:solidFill>
              </a:rPr>
              <a:t> Розгалуження</a:t>
            </a:r>
            <a:endParaRPr lang="ru-RU" altLang="uk-UA" b="1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90500" lvl="1" indent="266700" algn="just">
              <a:buFontTx/>
              <a:buNone/>
            </a:pPr>
            <a:r>
              <a:rPr lang="uk-UA" altLang="uk-UA">
                <a:solidFill>
                  <a:srgbClr val="000000"/>
                </a:solidFill>
              </a:rPr>
              <a:t>Умовний оператор (опеpатоp умовного пеpеходу) служить для запису алгоритмiчної структури розгалуження, тобто дозволяє вибрати для виконання один з двох операторiв в залежностi вiд того виконується деяка умова чи нi.</a:t>
            </a:r>
          </a:p>
          <a:p>
            <a:pPr marL="0" indent="0" algn="just">
              <a:buFont typeface="Monotype Sorts" pitchFamily="2" charset="2"/>
              <a:buNone/>
            </a:pPr>
            <a:r>
              <a:rPr lang="uk-UA" altLang="uk-UA">
                <a:solidFill>
                  <a:srgbClr val="000000"/>
                </a:solidFill>
              </a:rPr>
              <a:t>Iснує дві форми умовного оператора:</a:t>
            </a:r>
          </a:p>
          <a:p>
            <a:pPr marL="0" indent="0" algn="just">
              <a:buFont typeface="Monotype Sorts" pitchFamily="2" charset="2"/>
              <a:buNone/>
            </a:pPr>
            <a:r>
              <a:rPr lang="uk-UA" altLang="uk-UA">
                <a:solidFill>
                  <a:srgbClr val="000000"/>
                </a:solidFill>
              </a:rPr>
              <a:t>		- повна;</a:t>
            </a:r>
          </a:p>
          <a:p>
            <a:pPr marL="0" indent="0" algn="just">
              <a:buFont typeface="Monotype Sorts" pitchFamily="2" charset="2"/>
              <a:buNone/>
            </a:pPr>
            <a:r>
              <a:rPr lang="uk-UA" altLang="uk-UA">
                <a:solidFill>
                  <a:srgbClr val="000000"/>
                </a:solidFill>
              </a:rPr>
              <a:t>		- коротка</a:t>
            </a:r>
            <a:endParaRPr lang="ru-RU" altLang="uk-UA"/>
          </a:p>
        </p:txBody>
      </p:sp>
    </p:spTree>
  </p:cSld>
  <p:clrMapOvr>
    <a:masterClrMapping/>
  </p:clrMapOvr>
  <p:transition>
    <p:blinds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80000"/>
              </a:lnSpc>
            </a:pPr>
            <a:r>
              <a:rPr lang="ru-RU" altLang="uk-UA" b="1">
                <a:solidFill>
                  <a:srgbClr val="D7660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</a:t>
            </a:r>
            <a:r>
              <a:rPr lang="uk-UA" altLang="uk-UA" b="1">
                <a:solidFill>
                  <a:schemeClr val="tx1"/>
                </a:solidFill>
              </a:rPr>
              <a:t> Розгалуження в повній формі</a:t>
            </a:r>
            <a:endParaRPr lang="ru-RU" altLang="uk-UA" b="1">
              <a:solidFill>
                <a:schemeClr val="tx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7772400" cy="4114800"/>
          </a:xfrm>
        </p:spPr>
        <p:txBody>
          <a:bodyPr/>
          <a:lstStyle/>
          <a:p>
            <a:pPr marL="381000" lvl="2" indent="0">
              <a:lnSpc>
                <a:spcPct val="90000"/>
              </a:lnSpc>
              <a:buFontTx/>
              <a:buNone/>
            </a:pPr>
            <a:r>
              <a:rPr lang="uk-UA" altLang="uk-UA" sz="3200" i="1">
                <a:solidFill>
                  <a:srgbClr val="000000"/>
                </a:solidFill>
              </a:rPr>
              <a:t>Якщо </a:t>
            </a:r>
            <a:r>
              <a:rPr lang="en-US" altLang="uk-UA" sz="3200" i="1">
                <a:solidFill>
                  <a:srgbClr val="000000"/>
                </a:solidFill>
              </a:rPr>
              <a:t>&lt;</a:t>
            </a:r>
            <a:r>
              <a:rPr lang="uk-UA" altLang="uk-UA" sz="3200" i="1">
                <a:solidFill>
                  <a:srgbClr val="000000"/>
                </a:solidFill>
              </a:rPr>
              <a:t>логічний вираз</a:t>
            </a:r>
            <a:r>
              <a:rPr lang="en-US" altLang="uk-UA" sz="3200" i="1">
                <a:solidFill>
                  <a:srgbClr val="000000"/>
                </a:solidFill>
              </a:rPr>
              <a:t>&gt; то </a:t>
            </a:r>
            <a:r>
              <a:rPr lang="en-US" altLang="uk-UA" sz="3200">
                <a:solidFill>
                  <a:srgbClr val="000000"/>
                </a:solidFill>
              </a:rPr>
              <a:t>серія1</a:t>
            </a:r>
          </a:p>
          <a:p>
            <a:pPr marL="381000" lvl="2" indent="0">
              <a:lnSpc>
                <a:spcPct val="80000"/>
              </a:lnSpc>
              <a:buFontTx/>
              <a:buNone/>
            </a:pPr>
            <a:r>
              <a:rPr lang="en-US" altLang="uk-UA" sz="3200">
                <a:solidFill>
                  <a:srgbClr val="000000"/>
                </a:solidFill>
              </a:rPr>
              <a:t>                                   </a:t>
            </a:r>
            <a:r>
              <a:rPr lang="en-US" altLang="uk-UA" sz="3200" i="1">
                <a:solidFill>
                  <a:srgbClr val="000000"/>
                </a:solidFill>
              </a:rPr>
              <a:t>інакше </a:t>
            </a:r>
            <a:r>
              <a:rPr lang="en-US" altLang="uk-UA" sz="3200">
                <a:solidFill>
                  <a:srgbClr val="000000"/>
                </a:solidFill>
              </a:rPr>
              <a:t>серія2;</a:t>
            </a:r>
          </a:p>
          <a:p>
            <a:pPr marL="0" indent="0" algn="just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uk-UA" i="1">
                <a:solidFill>
                  <a:srgbClr val="000000"/>
                </a:solidFill>
              </a:rPr>
              <a:t>     все</a:t>
            </a:r>
            <a:endParaRPr lang="ru-RU" altLang="uk-UA"/>
          </a:p>
        </p:txBody>
      </p:sp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1295400" y="3352800"/>
          <a:ext cx="7239000" cy="3200400"/>
        </p:xfrm>
        <a:graphic>
          <a:graphicData uri="http://schemas.openxmlformats.org/presentationml/2006/ole">
            <p:oleObj spid="_x0000_s9222" name="Точечный рисунок" r:id="rId3" imgW="3153215" imgH="1876190" progId="PBrush">
              <p:embed/>
            </p:oleObj>
          </a:graphicData>
        </a:graphic>
      </p:graphicFrame>
    </p:spTree>
  </p:cSld>
  <p:clrMapOvr>
    <a:masterClrMapping/>
  </p:clrMapOvr>
  <p:transition>
    <p:blinds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80000"/>
              </a:lnSpc>
            </a:pPr>
            <a:r>
              <a:rPr lang="ru-RU" altLang="uk-UA" b="1">
                <a:solidFill>
                  <a:srgbClr val="D7660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</a:t>
            </a:r>
            <a:r>
              <a:rPr lang="uk-UA" altLang="uk-UA" sz="4000" b="1">
                <a:solidFill>
                  <a:schemeClr val="tx1"/>
                </a:solidFill>
              </a:rPr>
              <a:t> Розгалуження в неповній формі</a:t>
            </a:r>
            <a:endParaRPr lang="ru-RU" altLang="uk-UA" sz="4000" b="1">
              <a:solidFill>
                <a:schemeClr val="tx1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uk-UA" altLang="uk-UA" sz="2800" i="1">
                <a:solidFill>
                  <a:srgbClr val="000000"/>
                </a:solidFill>
              </a:rPr>
              <a:t>Якщо </a:t>
            </a:r>
            <a:r>
              <a:rPr lang="en-US" altLang="uk-UA" sz="2800" i="1">
                <a:solidFill>
                  <a:srgbClr val="000000"/>
                </a:solidFill>
              </a:rPr>
              <a:t>&lt;</a:t>
            </a:r>
            <a:r>
              <a:rPr lang="uk-UA" altLang="uk-UA" sz="2800" i="1">
                <a:solidFill>
                  <a:srgbClr val="000000"/>
                </a:solidFill>
              </a:rPr>
              <a:t>логічний вираз</a:t>
            </a:r>
            <a:r>
              <a:rPr lang="en-US" altLang="uk-UA" sz="2800" i="1">
                <a:solidFill>
                  <a:srgbClr val="000000"/>
                </a:solidFill>
              </a:rPr>
              <a:t>&gt;</a:t>
            </a:r>
          </a:p>
          <a:p>
            <a:pPr>
              <a:buFont typeface="Monotype Sorts" pitchFamily="2" charset="2"/>
              <a:buNone/>
            </a:pPr>
            <a:r>
              <a:rPr lang="en-US" altLang="uk-UA" sz="2800" i="1">
                <a:solidFill>
                  <a:srgbClr val="000000"/>
                </a:solidFill>
              </a:rPr>
              <a:t>	 то </a:t>
            </a:r>
            <a:r>
              <a:rPr lang="en-US" altLang="uk-UA" sz="2800">
                <a:solidFill>
                  <a:srgbClr val="000000"/>
                </a:solidFill>
              </a:rPr>
              <a:t>серія; </a:t>
            </a:r>
          </a:p>
          <a:p>
            <a:pPr algn="just">
              <a:buFont typeface="Monotype Sorts" pitchFamily="2" charset="2"/>
              <a:buNone/>
            </a:pPr>
            <a:r>
              <a:rPr lang="en-US" altLang="uk-UA" sz="2800" i="1">
                <a:solidFill>
                  <a:srgbClr val="000000"/>
                </a:solidFill>
              </a:rPr>
              <a:t>все</a:t>
            </a:r>
            <a:endParaRPr lang="ru-RU" altLang="uk-UA" sz="2800"/>
          </a:p>
        </p:txBody>
      </p:sp>
      <p:graphicFrame>
        <p:nvGraphicFramePr>
          <p:cNvPr id="10245" name="Object 5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2514600" y="3048000"/>
          <a:ext cx="5791200" cy="3352800"/>
        </p:xfrm>
        <a:graphic>
          <a:graphicData uri="http://schemas.openxmlformats.org/presentationml/2006/ole">
            <p:oleObj spid="_x0000_s10246" name="Точечный рисунок" r:id="rId3" imgW="2324424" imgH="1838095" progId="PBrush">
              <p:embed/>
            </p:oleObj>
          </a:graphicData>
        </a:graphic>
      </p:graphicFrame>
    </p:spTree>
  </p:cSld>
  <p:clrMapOvr>
    <a:masterClrMapping/>
  </p:clrMapOvr>
  <p:transition>
    <p:blinds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uk-UA" sz="4000" b="1">
                <a:solidFill>
                  <a:schemeClr val="tx1"/>
                </a:solidFill>
              </a:rPr>
              <a:t>Розгалуження. Приклад</a:t>
            </a:r>
            <a:endParaRPr lang="ru-RU" altLang="uk-UA" sz="4000" b="1">
              <a:solidFill>
                <a:schemeClr val="tx1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Font typeface="Monotype Sorts" pitchFamily="2" charset="2"/>
              <a:buNone/>
            </a:pPr>
            <a:r>
              <a:rPr lang="uk-UA" altLang="uk-UA" b="1">
                <a:solidFill>
                  <a:srgbClr val="82E50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ebdings" pitchFamily="18" charset="2"/>
              </a:rPr>
              <a:t></a:t>
            </a:r>
            <a:r>
              <a:rPr lang="en-US" altLang="uk-UA" sz="2200">
                <a:solidFill>
                  <a:srgbClr val="000000"/>
                </a:solidFill>
              </a:rPr>
              <a:t> Приклад.</a:t>
            </a:r>
          </a:p>
          <a:p>
            <a:pPr marL="381000" lvl="2" indent="0">
              <a:lnSpc>
                <a:spcPct val="80000"/>
              </a:lnSpc>
              <a:buFontTx/>
              <a:buNone/>
            </a:pPr>
            <a:r>
              <a:rPr lang="en-US" altLang="uk-UA" sz="2600" i="1" u="sng">
                <a:solidFill>
                  <a:srgbClr val="000000"/>
                </a:solidFill>
              </a:rPr>
              <a:t>Алг</a:t>
            </a:r>
            <a:r>
              <a:rPr lang="en-US" altLang="uk-UA" sz="2600" i="1">
                <a:solidFill>
                  <a:srgbClr val="000000"/>
                </a:solidFill>
              </a:rPr>
              <a:t> Task_Max</a:t>
            </a:r>
          </a:p>
          <a:p>
            <a:pPr marL="381000" lvl="2" indent="0">
              <a:lnSpc>
                <a:spcPct val="80000"/>
              </a:lnSpc>
              <a:buFontTx/>
              <a:buNone/>
            </a:pPr>
            <a:r>
              <a:rPr lang="en-US" altLang="uk-UA" sz="2600" i="1">
                <a:solidFill>
                  <a:srgbClr val="000000"/>
                </a:solidFill>
              </a:rPr>
              <a:t>	</a:t>
            </a:r>
            <a:r>
              <a:rPr lang="en-US" altLang="uk-UA" sz="2600" i="1" u="sng">
                <a:solidFill>
                  <a:srgbClr val="000000"/>
                </a:solidFill>
              </a:rPr>
              <a:t>Арг</a:t>
            </a:r>
            <a:r>
              <a:rPr lang="en-US" altLang="uk-UA" sz="2600" i="1">
                <a:solidFill>
                  <a:srgbClr val="000000"/>
                </a:solidFill>
              </a:rPr>
              <a:t> a, b: ціл;</a:t>
            </a:r>
          </a:p>
          <a:p>
            <a:pPr marL="381000" lvl="2" indent="0">
              <a:lnSpc>
                <a:spcPct val="80000"/>
              </a:lnSpc>
              <a:buFontTx/>
              <a:buNone/>
            </a:pPr>
            <a:r>
              <a:rPr lang="en-US" altLang="uk-UA" sz="2600" i="1">
                <a:solidFill>
                  <a:srgbClr val="000000"/>
                </a:solidFill>
              </a:rPr>
              <a:t>	Рез max: ціл;</a:t>
            </a:r>
          </a:p>
          <a:p>
            <a:pPr marL="381000" lvl="2" indent="0">
              <a:lnSpc>
                <a:spcPct val="80000"/>
              </a:lnSpc>
              <a:buFontTx/>
              <a:buNone/>
            </a:pPr>
            <a:r>
              <a:rPr lang="en-US" altLang="uk-UA" sz="2600" i="1" u="sng">
                <a:solidFill>
                  <a:srgbClr val="000000"/>
                </a:solidFill>
              </a:rPr>
              <a:t>Поч</a:t>
            </a:r>
            <a:endParaRPr lang="en-US" altLang="uk-UA" sz="2600" i="1">
              <a:solidFill>
                <a:srgbClr val="000000"/>
              </a:solidFill>
            </a:endParaRPr>
          </a:p>
          <a:p>
            <a:pPr marL="381000" lvl="2" indent="0">
              <a:lnSpc>
                <a:spcPct val="80000"/>
              </a:lnSpc>
              <a:buFontTx/>
              <a:buNone/>
            </a:pPr>
            <a:r>
              <a:rPr lang="en-US" altLang="uk-UA" sz="2600" i="1">
                <a:solidFill>
                  <a:srgbClr val="000000"/>
                </a:solidFill>
              </a:rPr>
              <a:t>	Ввести a;</a:t>
            </a:r>
          </a:p>
          <a:p>
            <a:pPr marL="381000" lvl="2" indent="0">
              <a:lnSpc>
                <a:spcPct val="80000"/>
              </a:lnSpc>
              <a:buFontTx/>
              <a:buNone/>
            </a:pPr>
            <a:r>
              <a:rPr lang="en-US" altLang="uk-UA" sz="2600" i="1">
                <a:solidFill>
                  <a:srgbClr val="000000"/>
                </a:solidFill>
              </a:rPr>
              <a:t>	Ввести b;</a:t>
            </a:r>
          </a:p>
          <a:p>
            <a:pPr marL="381000" lvl="2" indent="0">
              <a:lnSpc>
                <a:spcPct val="80000"/>
              </a:lnSpc>
              <a:buFontTx/>
              <a:buNone/>
            </a:pPr>
            <a:r>
              <a:rPr lang="en-US" altLang="uk-UA" sz="2600" i="1">
                <a:solidFill>
                  <a:srgbClr val="000000"/>
                </a:solidFill>
              </a:rPr>
              <a:t>		якщо a&gt;b то max:=a інакше max:=b;</a:t>
            </a:r>
          </a:p>
          <a:p>
            <a:pPr marL="381000" lvl="2" indent="0">
              <a:lnSpc>
                <a:spcPct val="80000"/>
              </a:lnSpc>
              <a:buFontTx/>
              <a:buNone/>
            </a:pPr>
            <a:r>
              <a:rPr lang="en-US" altLang="uk-UA" sz="2600" i="1">
                <a:solidFill>
                  <a:srgbClr val="000000"/>
                </a:solidFill>
              </a:rPr>
              <a:t>	Вивід max;</a:t>
            </a:r>
          </a:p>
          <a:p>
            <a:pPr marL="381000" lvl="2" indent="0">
              <a:lnSpc>
                <a:spcPct val="80000"/>
              </a:lnSpc>
              <a:buFontTx/>
              <a:buNone/>
            </a:pPr>
            <a:r>
              <a:rPr lang="en-US" altLang="uk-UA" sz="2600" i="1" u="sng">
                <a:solidFill>
                  <a:srgbClr val="000000"/>
                </a:solidFill>
              </a:rPr>
              <a:t>Кін</a:t>
            </a:r>
            <a:endParaRPr lang="en-US" altLang="uk-UA" sz="2200" i="1">
              <a:solidFill>
                <a:srgbClr val="000000"/>
              </a:solidFill>
            </a:endParaRPr>
          </a:p>
          <a:p>
            <a:pPr marL="0" indent="0" algn="just">
              <a:buFont typeface="Monotype Sorts" pitchFamily="2" charset="2"/>
              <a:buNone/>
            </a:pPr>
            <a:r>
              <a:rPr lang="en-US" altLang="uk-UA" sz="2000">
                <a:solidFill>
                  <a:srgbClr val="000000"/>
                </a:solidFill>
              </a:rPr>
              <a:t>Завдання. Які дії виконає дана програма? Складіть блок-схему до прикладу.</a:t>
            </a:r>
            <a:endParaRPr lang="ru-RU" altLang="uk-UA"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blinds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uk-UA" b="1">
                <a:solidFill>
                  <a:srgbClr val="D7660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</a:t>
            </a:r>
            <a:r>
              <a:rPr lang="ru-RU" altLang="uk-UA" b="1">
                <a:solidFill>
                  <a:srgbClr val="000000"/>
                </a:solidFill>
              </a:rPr>
              <a:t> Повторення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772400" cy="4495800"/>
          </a:xfrm>
        </p:spPr>
        <p:txBody>
          <a:bodyPr/>
          <a:lstStyle/>
          <a:p>
            <a:pPr marL="381000" lvl="2" indent="0" algn="just">
              <a:buFontTx/>
              <a:buNone/>
            </a:pPr>
            <a:r>
              <a:rPr lang="uk-UA" altLang="uk-UA" sz="2100">
                <a:solidFill>
                  <a:srgbClr val="000000"/>
                </a:solidFill>
              </a:rPr>
              <a:t>	Якщо обчислювальний процес мiстить </a:t>
            </a:r>
            <a:r>
              <a:rPr lang="uk-UA" altLang="uk-UA" sz="2100" u="sng">
                <a:solidFill>
                  <a:srgbClr val="000000"/>
                </a:solidFill>
              </a:rPr>
              <a:t>багаторазове </a:t>
            </a:r>
            <a:r>
              <a:rPr lang="uk-UA" altLang="uk-UA" sz="2100">
                <a:solidFill>
                  <a:srgbClr val="000000"/>
                </a:solidFill>
              </a:rPr>
              <a:t>обчислення за одними i тими ж математичними залежностями, але для рiзних значень  змiнних, що входять до них, то його називають </a:t>
            </a:r>
            <a:r>
              <a:rPr lang="uk-UA" altLang="uk-UA" sz="2100" b="1" i="1">
                <a:solidFill>
                  <a:srgbClr val="000000"/>
                </a:solidFill>
              </a:rPr>
              <a:t>циклiчним.</a:t>
            </a:r>
            <a:endParaRPr lang="uk-UA" altLang="uk-UA" sz="2100">
              <a:solidFill>
                <a:srgbClr val="000000"/>
              </a:solidFill>
            </a:endParaRPr>
          </a:p>
          <a:p>
            <a:pPr marL="0" indent="0" algn="just">
              <a:buFont typeface="Monotype Sorts" pitchFamily="2" charset="2"/>
              <a:buNone/>
            </a:pPr>
            <a:r>
              <a:rPr lang="uk-UA" altLang="uk-UA" sz="2100">
                <a:solidFill>
                  <a:srgbClr val="000000"/>
                </a:solidFill>
              </a:rPr>
              <a:t>а) </a:t>
            </a:r>
            <a:r>
              <a:rPr lang="uk-UA" altLang="uk-UA" sz="2100" i="1">
                <a:solidFill>
                  <a:srgbClr val="000000"/>
                </a:solidFill>
              </a:rPr>
              <a:t>пiдготовку циклу</a:t>
            </a:r>
            <a:r>
              <a:rPr lang="uk-UA" altLang="uk-UA" sz="2100">
                <a:solidFill>
                  <a:srgbClr val="000000"/>
                </a:solidFill>
              </a:rPr>
              <a:t> - задання початкових значень змiнним циклу перед першим його проходом;</a:t>
            </a:r>
          </a:p>
          <a:p>
            <a:pPr marL="0" indent="0" algn="just">
              <a:buFont typeface="Monotype Sorts" pitchFamily="2" charset="2"/>
              <a:buNone/>
            </a:pPr>
            <a:r>
              <a:rPr lang="uk-UA" altLang="uk-UA" sz="2100">
                <a:solidFill>
                  <a:srgbClr val="000000"/>
                </a:solidFill>
              </a:rPr>
              <a:t>б) </a:t>
            </a:r>
            <a:r>
              <a:rPr lang="uk-UA" altLang="uk-UA" sz="2100" i="1">
                <a:solidFill>
                  <a:srgbClr val="000000"/>
                </a:solidFill>
              </a:rPr>
              <a:t>тiло циклу</a:t>
            </a:r>
            <a:r>
              <a:rPr lang="uk-UA" altLang="uk-UA" sz="2100">
                <a:solidFill>
                  <a:srgbClr val="000000"/>
                </a:solidFill>
              </a:rPr>
              <a:t> - дiї, якi повторюються в циклi для рiзних значень змiнних циклу;</a:t>
            </a:r>
          </a:p>
          <a:p>
            <a:pPr marL="0" indent="0" algn="just">
              <a:buFont typeface="Monotype Sorts" pitchFamily="2" charset="2"/>
              <a:buNone/>
            </a:pPr>
            <a:r>
              <a:rPr lang="uk-UA" altLang="uk-UA" sz="2100">
                <a:solidFill>
                  <a:srgbClr val="000000"/>
                </a:solidFill>
              </a:rPr>
              <a:t>в) </a:t>
            </a:r>
            <a:r>
              <a:rPr lang="uk-UA" altLang="uk-UA" sz="2100" i="1">
                <a:solidFill>
                  <a:srgbClr val="000000"/>
                </a:solidFill>
              </a:rPr>
              <a:t>модифiкацiю</a:t>
            </a:r>
            <a:r>
              <a:rPr lang="uk-UA" altLang="uk-UA" sz="2100">
                <a:solidFill>
                  <a:srgbClr val="000000"/>
                </a:solidFill>
              </a:rPr>
              <a:t> (змiну) значень змiнних циклу перед кожним новим його повторенням;</a:t>
            </a:r>
          </a:p>
          <a:p>
            <a:pPr marL="0" indent="0" algn="just">
              <a:buFont typeface="Monotype Sorts" pitchFamily="2" charset="2"/>
              <a:buNone/>
            </a:pPr>
            <a:r>
              <a:rPr lang="uk-UA" altLang="uk-UA" sz="2100">
                <a:solidFill>
                  <a:srgbClr val="000000"/>
                </a:solidFill>
              </a:rPr>
              <a:t>г) </a:t>
            </a:r>
            <a:r>
              <a:rPr lang="uk-UA" altLang="uk-UA" sz="2100" i="1">
                <a:solidFill>
                  <a:srgbClr val="000000"/>
                </a:solidFill>
              </a:rPr>
              <a:t>керування циклом</a:t>
            </a:r>
            <a:r>
              <a:rPr lang="uk-UA" altLang="uk-UA" sz="2100">
                <a:solidFill>
                  <a:srgbClr val="000000"/>
                </a:solidFill>
              </a:rPr>
              <a:t> - перевiрку умови продовження (або закiнчення) циклу i перехiд на початок тiла циклу, якщо виконується умова продовження циклу (або вихiд з циклу при його закiнченнi).</a:t>
            </a:r>
            <a:endParaRPr lang="ru-RU" altLang="uk-UA" sz="2000"/>
          </a:p>
        </p:txBody>
      </p:sp>
    </p:spTree>
  </p:cSld>
  <p:clrMapOvr>
    <a:masterClrMapping/>
  </p:clrMapOvr>
  <p:transition>
    <p:blinds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80000"/>
              </a:lnSpc>
            </a:pPr>
            <a:r>
              <a:rPr lang="ru-RU" altLang="uk-UA" b="1">
                <a:solidFill>
                  <a:srgbClr val="D7660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</a:t>
            </a:r>
            <a:r>
              <a:rPr lang="ru-RU" altLang="uk-UA" b="1">
                <a:solidFill>
                  <a:schemeClr val="tx1"/>
                </a:solidFill>
              </a:rPr>
              <a:t> Типи циклічних алгоритмів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lvl="2" indent="0" algn="just">
              <a:buFontTx/>
              <a:buNone/>
            </a:pPr>
            <a:r>
              <a:rPr lang="uk-UA" altLang="uk-UA" sz="3200">
                <a:solidFill>
                  <a:srgbClr val="000000"/>
                </a:solidFill>
              </a:rPr>
              <a:t>Розрiзняють цикли iз заданим числом повторень (цикли з </a:t>
            </a:r>
            <a:r>
              <a:rPr lang="uk-UA" altLang="uk-UA" sz="3200" i="1">
                <a:solidFill>
                  <a:srgbClr val="000000"/>
                </a:solidFill>
              </a:rPr>
              <a:t>параметром</a:t>
            </a:r>
            <a:r>
              <a:rPr lang="uk-UA" altLang="uk-UA" sz="3200">
                <a:solidFill>
                  <a:srgbClr val="000000"/>
                </a:solidFill>
              </a:rPr>
              <a:t>) i цикли з напеpед невiдомим числом повторень (цикли з </a:t>
            </a:r>
            <a:r>
              <a:rPr lang="uk-UA" altLang="uk-UA" sz="3200" i="1">
                <a:solidFill>
                  <a:srgbClr val="000000"/>
                </a:solidFill>
              </a:rPr>
              <a:t>передумовою</a:t>
            </a:r>
            <a:r>
              <a:rPr lang="uk-UA" altLang="uk-UA" sz="3200">
                <a:solidFill>
                  <a:srgbClr val="000000"/>
                </a:solidFill>
              </a:rPr>
              <a:t> та з </a:t>
            </a:r>
            <a:r>
              <a:rPr lang="uk-UA" altLang="uk-UA" sz="3200" i="1">
                <a:solidFill>
                  <a:srgbClr val="000000"/>
                </a:solidFill>
              </a:rPr>
              <a:t>пiсляумовою</a:t>
            </a:r>
            <a:r>
              <a:rPr lang="uk-UA" altLang="uk-UA" sz="3200">
                <a:solidFill>
                  <a:srgbClr val="000000"/>
                </a:solidFill>
              </a:rPr>
              <a:t>):</a:t>
            </a:r>
          </a:p>
          <a:p>
            <a:pPr marL="381000" lvl="2" indent="0" algn="just">
              <a:buFontTx/>
              <a:buNone/>
            </a:pPr>
            <a:r>
              <a:rPr lang="ru-RU" altLang="uk-UA" sz="3200" b="1" i="1">
                <a:solidFill>
                  <a:srgbClr val="000000"/>
                </a:solidFill>
              </a:rPr>
              <a:t>		1. Цикл-для</a:t>
            </a:r>
          </a:p>
          <a:p>
            <a:pPr marL="381000" lvl="2" indent="0" algn="just">
              <a:buFontTx/>
              <a:buNone/>
            </a:pPr>
            <a:r>
              <a:rPr lang="ru-RU" altLang="uk-UA" sz="3200" b="1" i="1">
                <a:solidFill>
                  <a:srgbClr val="000000"/>
                </a:solidFill>
              </a:rPr>
              <a:t>		2. Цикл-до</a:t>
            </a:r>
          </a:p>
          <a:p>
            <a:pPr marL="381000" lvl="2" indent="0" algn="just">
              <a:buFontTx/>
              <a:buNone/>
            </a:pPr>
            <a:r>
              <a:rPr lang="ru-RU" altLang="uk-UA" sz="3200" b="1" i="1">
                <a:solidFill>
                  <a:srgbClr val="000000"/>
                </a:solidFill>
              </a:rPr>
              <a:t>		3. Цикл-поки</a:t>
            </a:r>
            <a:endParaRPr lang="ru-RU" altLang="uk-UA"/>
          </a:p>
        </p:txBody>
      </p:sp>
    </p:spTree>
  </p:cSld>
  <p:clrMapOvr>
    <a:masterClrMapping/>
  </p:clrMapOvr>
  <p:transition>
    <p:blinds dir="vert"/>
  </p:transition>
</p:sld>
</file>

<file path=ppt/theme/theme1.xml><?xml version="1.0" encoding="utf-8"?>
<a:theme xmlns:a="http://schemas.openxmlformats.org/drawingml/2006/main" name="Тетрадь.pot">
  <a:themeElements>
    <a:clrScheme name="Тетрадь.pot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Тетрадь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uk-UA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5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uk-UA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52"/>
          </a:defRPr>
        </a:defPPr>
      </a:lstStyle>
    </a:lnDef>
  </a:objectDefaults>
  <a:extraClrSchemeLst>
    <a:extraClrScheme>
      <a:clrScheme name="Тетрадь.pot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.pot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.pot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Office\Шаблоны\Дизайны презентаций\Тетрадь.pot</Template>
  <TotalTime>72</TotalTime>
  <Words>279</Words>
  <Application>Microsoft Office PowerPoint</Application>
  <PresentationFormat>Екран (4:3)</PresentationFormat>
  <Paragraphs>113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17" baseType="lpstr">
      <vt:lpstr>Тетрадь.pot</vt:lpstr>
      <vt:lpstr>Точечный рисунок</vt:lpstr>
      <vt:lpstr>Слайд 1</vt:lpstr>
      <vt:lpstr> Базові структури алгоритмів</vt:lpstr>
      <vt:lpstr>Лінійна структура</vt:lpstr>
      <vt:lpstr> Розгалуження</vt:lpstr>
      <vt:lpstr> Розгалуження в повній формі</vt:lpstr>
      <vt:lpstr> Розгалуження в неповній формі</vt:lpstr>
      <vt:lpstr>Розгалуження. Приклад</vt:lpstr>
      <vt:lpstr> Повторення</vt:lpstr>
      <vt:lpstr> Типи циклічних алгоритмів</vt:lpstr>
      <vt:lpstr> Цикл-для</vt:lpstr>
      <vt:lpstr> Цикл-поки</vt:lpstr>
      <vt:lpstr> Цикл-до</vt:lpstr>
      <vt:lpstr> Повторення. Приклад</vt:lpstr>
      <vt:lpstr> Повторення. Приклад</vt:lpstr>
      <vt:lpstr> Повторення. Приклад. Завдання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алгоритмізації та програмування</dc:title>
  <dc:creator>Work</dc:creator>
  <cp:lastModifiedBy>u1</cp:lastModifiedBy>
  <cp:revision>41</cp:revision>
  <dcterms:created xsi:type="dcterms:W3CDTF">2004-12-04T18:41:04Z</dcterms:created>
  <dcterms:modified xsi:type="dcterms:W3CDTF">2015-01-21T11:49:36Z</dcterms:modified>
</cp:coreProperties>
</file>