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B63C-F7BF-4777-AB8D-B803A5937F7B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4DDC-4E77-4396-A9D1-29C039619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F0ADB-6CF4-424D-9042-A8AF1476C426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57FD-E16C-4AFA-8E91-D3122241F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843D-FC0F-4EBB-894B-AC906E4BE8E6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4957-7213-4D3F-B89B-6460706B2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10E1-7942-401C-8088-2489D5D988DD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6BA6-3F0F-4A26-A388-866E16F27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0375-6095-484A-9EFC-728E0DB25B3D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F2C8-F02D-4861-8237-291D0523E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98B8-C746-4D11-A05E-A1C74BB1B178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F0DEA-BE66-47A2-97FF-C4CBE5DA0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CDA1-F0EE-4A30-88F8-F407E3DFC35B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076D-8EC5-4A11-8CD0-7E181550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0980-79F7-4550-8D4C-EC5792E92E7C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EC18-C2E1-4C5C-90AB-E90E4E9A3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A26C-78E5-43AA-B550-E8036E228BA3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60B8-9CAE-4213-BC49-16A117F73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8A1-9272-4444-A746-82C982CFA282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745B-EDD4-4155-B53F-898BE64B4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7721-F564-4323-B1AC-3C286B06CCEC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AF80-E2D3-4AB5-BAB6-BFEB64C7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F8E626-EEA7-478C-A85A-F2D0D7BA3DBE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D5B27-FD28-4679-BA59-331ECC1F9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EB641B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39639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543800" cy="14017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1">
                    <a:lumMod val="90000"/>
                  </a:schemeClr>
                </a:solidFill>
                <a:latin typeface="Arial Black" pitchFamily="34" charset="0"/>
              </a:rPr>
              <a:t>Презентація</a:t>
            </a:r>
            <a:br>
              <a:rPr lang="uk-UA" sz="4000" dirty="0" smtClean="0">
                <a:solidFill>
                  <a:schemeClr val="tx1">
                    <a:lumMod val="90000"/>
                  </a:schemeClr>
                </a:solidFill>
                <a:latin typeface="Arial Black" pitchFamily="34" charset="0"/>
              </a:rPr>
            </a:br>
            <a:r>
              <a:rPr lang="uk-UA" sz="4000" dirty="0" smtClean="0">
                <a:solidFill>
                  <a:schemeClr val="tx1">
                    <a:lumMod val="90000"/>
                  </a:schemeClr>
                </a:solidFill>
                <a:latin typeface="Arial Black" pitchFamily="34" charset="0"/>
              </a:rPr>
              <a:t>Материнська плата </a:t>
            </a:r>
            <a:endParaRPr lang="ru-RU" sz="4000" dirty="0">
              <a:solidFill>
                <a:schemeClr val="tx1">
                  <a:lumMod val="9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atin typeface="Arial" charset="0"/>
              </a:rPr>
              <a:t>Слоти</a:t>
            </a:r>
            <a:r>
              <a:rPr lang="uk-UA" b="1" dirty="0" smtClean="0">
                <a:latin typeface="Arial" charset="0"/>
              </a:rPr>
              <a:t> ОЗП</a:t>
            </a:r>
            <a:endParaRPr lang="ru-RU" b="1" dirty="0" smtClean="0">
              <a:latin typeface="Arial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uk-UA" dirty="0" smtClean="0"/>
              <a:t>Оперативна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ять.</a:t>
            </a:r>
            <a:br>
              <a:rPr lang="uk-UA" dirty="0" smtClean="0"/>
            </a:br>
            <a:r>
              <a:rPr lang="uk-UA" dirty="0" smtClean="0"/>
              <a:t>Передає процесору дані безпосередньо або через </a:t>
            </a:r>
            <a:r>
              <a:rPr lang="uk-UA" dirty="0" err="1" smtClean="0"/>
              <a:t>кеш-</a:t>
            </a:r>
            <a:r>
              <a:rPr lang="uk-UA" dirty="0" smtClean="0"/>
              <a:t>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ять.</a:t>
            </a:r>
            <a:endParaRPr lang="ru-RU" dirty="0" smtClean="0"/>
          </a:p>
        </p:txBody>
      </p:sp>
      <p:pic>
        <p:nvPicPr>
          <p:cNvPr id="27653" name="Picture 5" descr="2328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533400"/>
            <a:ext cx="3733800" cy="2511425"/>
          </a:xfrm>
          <a:prstGeom prst="rect">
            <a:avLst/>
          </a:prstGeom>
          <a:noFill/>
        </p:spPr>
      </p:pic>
      <p:sp>
        <p:nvSpPr>
          <p:cNvPr id="2765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</a:t>
            </a:r>
            <a:r>
              <a:rPr lang="en-US" b="1" dirty="0" smtClean="0"/>
              <a:t>ATX</a:t>
            </a:r>
            <a:endParaRPr lang="ru-RU" b="1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Роз'єми для підключення блоку живлення. Основний роз’єм, що живить всі компоненти (ATX) має 24 контакти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8677" name="Picture 5" descr="image0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429000"/>
            <a:ext cx="4048125" cy="2971800"/>
          </a:xfrm>
          <a:prstGeom prst="rect">
            <a:avLst/>
          </a:prstGeom>
          <a:noFill/>
        </p:spPr>
      </p:pic>
      <p:sp>
        <p:nvSpPr>
          <p:cNvPr id="2867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Сокет</a:t>
            </a:r>
            <a:endParaRPr lang="ru-RU" smtClean="0">
              <a:latin typeface="Arial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гніздовий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щілинний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роз'єм</a:t>
            </a:r>
            <a:r>
              <a:rPr lang="ru-RU" sz="3200" dirty="0" smtClean="0"/>
              <a:t>, </a:t>
            </a:r>
            <a:r>
              <a:rPr lang="ru-RU" sz="3200" dirty="0" err="1" smtClean="0"/>
              <a:t>призначений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полегшення</a:t>
            </a:r>
            <a:r>
              <a:rPr lang="ru-RU" sz="3200" dirty="0" smtClean="0"/>
              <a:t> установки центрального </a:t>
            </a:r>
            <a:r>
              <a:rPr lang="ru-RU" sz="3200" dirty="0" err="1" smtClean="0"/>
              <a:t>процесора</a:t>
            </a:r>
            <a:r>
              <a:rPr lang="ru-RU" sz="3200" dirty="0" smtClean="0"/>
              <a:t>.</a:t>
            </a:r>
          </a:p>
        </p:txBody>
      </p:sp>
      <p:pic>
        <p:nvPicPr>
          <p:cNvPr id="29701" name="Picture 5" descr="s4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057400"/>
            <a:ext cx="2857500" cy="3429000"/>
          </a:xfrm>
          <a:prstGeom prst="rect">
            <a:avLst/>
          </a:prstGeom>
          <a:noFill/>
        </p:spPr>
      </p:pic>
      <p:sp>
        <p:nvSpPr>
          <p:cNvPr id="2970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charset="0"/>
              </a:rPr>
              <a:t>  Роз</a:t>
            </a:r>
            <a:r>
              <a:rPr lang="en-US" b="1" dirty="0" smtClean="0">
                <a:latin typeface="Arial" charset="0"/>
              </a:rPr>
              <a:t>’</a:t>
            </a:r>
            <a:r>
              <a:rPr lang="uk-UA" b="1" dirty="0" err="1" smtClean="0">
                <a:latin typeface="Arial" charset="0"/>
              </a:rPr>
              <a:t>єм</a:t>
            </a:r>
            <a:r>
              <a:rPr lang="uk-UA" b="1" dirty="0" smtClean="0">
                <a:latin typeface="Arial" charset="0"/>
              </a:rPr>
              <a:t> звукової карти</a:t>
            </a:r>
            <a:endParaRPr lang="ru-RU" b="1" dirty="0" smtClean="0">
              <a:latin typeface="Arial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пристрій, що дозволяє працювати зі звуком на комп'ютері (виводити на акустичні системи та записувати в комп'ютер). </a:t>
            </a:r>
          </a:p>
        </p:txBody>
      </p:sp>
      <p:sp>
        <p:nvSpPr>
          <p:cNvPr id="307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</a:t>
            </a:r>
            <a:r>
              <a:rPr lang="en-US" b="1" dirty="0" smtClean="0"/>
              <a:t>RJ-45</a:t>
            </a:r>
            <a:endParaRPr lang="ru-RU" b="1" dirty="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ru-RU" sz="2600" smtClean="0"/>
              <a:t> фізичний інтерфейс, який загалом використовується для з'єднання комп'ютерних мереж за допомогою звитої пари через мережевий комутатор, або при створенні мережі з двох комп'ютерів до один одного через мережеву карту. </a:t>
            </a:r>
          </a:p>
        </p:txBody>
      </p:sp>
      <p:pic>
        <p:nvPicPr>
          <p:cNvPr id="31749" name="Picture 5" descr="rj45-%D1%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667000"/>
            <a:ext cx="3276600" cy="2646363"/>
          </a:xfrm>
          <a:prstGeom prst="rect">
            <a:avLst/>
          </a:prstGeom>
          <a:noFill/>
        </p:spPr>
      </p:pic>
      <p:sp>
        <p:nvSpPr>
          <p:cNvPr id="3175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tx1">
                    <a:lumMod val="90000"/>
                  </a:schemeClr>
                </a:solidFill>
                <a:latin typeface="Arial Black" pitchFamily="34" charset="0"/>
              </a:rPr>
              <a:t>Призначення материнської плати</a:t>
            </a:r>
            <a:endParaRPr lang="ru-RU" sz="3600" dirty="0">
              <a:solidFill>
                <a:schemeClr val="tx1">
                  <a:lumMod val="9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8006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vi-VN" sz="2400" b="1" i="1" dirty="0" smtClean="0"/>
              <a:t>Матери́нська пла́та</a:t>
            </a:r>
            <a:r>
              <a:rPr lang="en-US" sz="2400" i="1" dirty="0" smtClean="0"/>
              <a:t> — </a:t>
            </a:r>
            <a:r>
              <a:rPr lang="vi-VN" sz="2400" i="1" dirty="0" smtClean="0"/>
              <a:t>плата, на якій містяться основні компоненти комп'ютера, що забезпечують логіку роботи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i="1" dirty="0" smtClean="0"/>
              <a:t>На </a:t>
            </a:r>
            <a:r>
              <a:rPr lang="ru-RU" sz="2400" i="1" dirty="0" err="1" smtClean="0"/>
              <a:t>системній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платі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монтується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чипсет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мікросхеми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забезпечують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контролюють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логіку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функціонування</a:t>
            </a:r>
            <a:r>
              <a:rPr lang="ru-RU" sz="2400" i="1" dirty="0" smtClean="0"/>
              <a:t> плати, на </a:t>
            </a:r>
            <a:r>
              <a:rPr lang="ru-RU" sz="2400" i="1" dirty="0" err="1" smtClean="0"/>
              <a:t>платі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розташовуються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роз'єми</a:t>
            </a:r>
            <a:r>
              <a:rPr lang="ru-RU" sz="2400" i="1" dirty="0" smtClean="0"/>
              <a:t> для </a:t>
            </a:r>
            <a:r>
              <a:rPr lang="ru-RU" sz="2400" i="1" dirty="0" err="1" smtClean="0"/>
              <a:t>підключення</a:t>
            </a:r>
            <a:r>
              <a:rPr lang="ru-RU" sz="2400" i="1" dirty="0" smtClean="0"/>
              <a:t> центрального </a:t>
            </a:r>
            <a:r>
              <a:rPr lang="ru-RU" sz="2400" i="1" dirty="0" err="1" smtClean="0"/>
              <a:t>процесора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графічної</a:t>
            </a:r>
            <a:r>
              <a:rPr lang="ru-RU" sz="2400" i="1" dirty="0" smtClean="0"/>
              <a:t> плати, </a:t>
            </a:r>
            <a:r>
              <a:rPr lang="ru-RU" sz="2400" i="1" dirty="0" err="1" smtClean="0"/>
              <a:t>звукової</a:t>
            </a:r>
            <a:r>
              <a:rPr lang="ru-RU" sz="2400" i="1" dirty="0" smtClean="0"/>
              <a:t> плати, </a:t>
            </a:r>
            <a:r>
              <a:rPr lang="ru-RU" sz="2400" i="1" dirty="0" err="1" smtClean="0"/>
              <a:t>жорсткий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дисків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оперативної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пам'яті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інші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роз'єми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95400"/>
            <a:ext cx="28194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733800"/>
            <a:ext cx="25146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975" y="222250"/>
            <a:ext cx="7467600" cy="23012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smtClean="0">
                <a:solidFill>
                  <a:schemeClr val="tx1">
                    <a:lumMod val="90000"/>
                  </a:schemeClr>
                </a:solidFill>
                <a:latin typeface="Arial Black" pitchFamily="34" charset="0"/>
              </a:rPr>
              <a:t>Компоненти материнської плати</a:t>
            </a:r>
            <a:endParaRPr lang="ru-RU" sz="2800">
              <a:solidFill>
                <a:schemeClr val="tx1">
                  <a:lumMod val="9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52400" y="5562600"/>
            <a:ext cx="12954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hlinkClick r:id="rId2" action="ppaction://hlinksldjump"/>
              </a:rPr>
              <a:t>Південний міст</a:t>
            </a:r>
            <a:endParaRPr lang="ru-RU" sz="18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57753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600200" y="3581400"/>
            <a:ext cx="31242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324600" y="3276600"/>
            <a:ext cx="1752600" cy="457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дзаголовок 9"/>
          <p:cNvSpPr txBox="1">
            <a:spLocks/>
          </p:cNvSpPr>
          <p:nvPr/>
        </p:nvSpPr>
        <p:spPr>
          <a:xfrm>
            <a:off x="7924800" y="5105400"/>
            <a:ext cx="838200" cy="457200"/>
          </a:xfrm>
          <a:prstGeom prst="rect">
            <a:avLst/>
          </a:prstGeom>
        </p:spPr>
        <p:txBody>
          <a:bodyPr tIns="0" rIns="45720" bIns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600" dirty="0">
                <a:hlinkClick r:id="rId4" action="ppaction://hlinksldjump"/>
              </a:rPr>
              <a:t>  </a:t>
            </a:r>
            <a:r>
              <a:rPr lang="en-US" sz="1600" dirty="0" err="1">
                <a:hlinkClick r:id="rId4" action="ppaction://hlinksldjump"/>
              </a:rPr>
              <a:t>Слоти</a:t>
            </a:r>
            <a:r>
              <a:rPr lang="en-US" sz="1600" dirty="0">
                <a:hlinkClick r:id="rId4" action="ppaction://hlinksldjump"/>
              </a:rPr>
              <a:t> </a:t>
            </a:r>
            <a:r>
              <a:rPr lang="en-US" sz="1600" dirty="0" smtClean="0">
                <a:hlinkClick r:id="rId4" action="ppaction://hlinksldjump"/>
              </a:rPr>
              <a:t>ОЗ</a:t>
            </a:r>
            <a:r>
              <a:rPr lang="uk-UA" sz="1600" dirty="0" smtClean="0">
                <a:hlinkClick r:id="rId4" action="ppaction://hlinksldjump"/>
              </a:rPr>
              <a:t>П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6057900" y="5905500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Подзаголовок 9"/>
          <p:cNvSpPr txBox="1">
            <a:spLocks/>
          </p:cNvSpPr>
          <p:nvPr/>
        </p:nvSpPr>
        <p:spPr bwMode="auto">
          <a:xfrm>
            <a:off x="7848600" y="2819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600">
                <a:hlinkClick r:id="rId5" action="ppaction://hlinksldjump"/>
              </a:rPr>
              <a:t>Сокет</a:t>
            </a:r>
            <a:endParaRPr lang="ru-RU" sz="1600"/>
          </a:p>
        </p:txBody>
      </p:sp>
      <p:cxnSp>
        <p:nvCxnSpPr>
          <p:cNvPr id="2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3733800" y="1295400"/>
            <a:ext cx="1143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0" name="Подзаголовок 9"/>
          <p:cNvSpPr txBox="1">
            <a:spLocks/>
          </p:cNvSpPr>
          <p:nvPr/>
        </p:nvSpPr>
        <p:spPr bwMode="auto">
          <a:xfrm>
            <a:off x="5791200" y="6096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600">
                <a:hlinkClick r:id="rId6" action="ppaction://hlinksldjump"/>
              </a:rPr>
              <a:t>ATX</a:t>
            </a:r>
            <a:endParaRPr lang="ru-RU" sz="1600"/>
          </a:p>
        </p:txBody>
      </p:sp>
      <p:cxnSp>
        <p:nvCxnSpPr>
          <p:cNvPr id="3" name="Прямая соединительная линия 7"/>
          <p:cNvCxnSpPr/>
          <p:nvPr/>
        </p:nvCxnSpPr>
        <p:spPr>
          <a:xfrm rot="10800000" flipV="1">
            <a:off x="1371600" y="5029200"/>
            <a:ext cx="14478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дзаголовок 9"/>
          <p:cNvSpPr>
            <a:spLocks/>
          </p:cNvSpPr>
          <p:nvPr/>
        </p:nvSpPr>
        <p:spPr bwMode="auto">
          <a:xfrm>
            <a:off x="381000" y="4572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1600"/>
              <a:t> </a:t>
            </a:r>
            <a:r>
              <a:rPr lang="en-US" sz="1600">
                <a:hlinkClick r:id="rId7" action="ppaction://hlinksldjump"/>
              </a:rPr>
              <a:t>Північний міст</a:t>
            </a:r>
            <a:endParaRPr lang="ru-RU" sz="1600"/>
          </a:p>
        </p:txBody>
      </p:sp>
      <p:cxnSp>
        <p:nvCxnSpPr>
          <p:cNvPr id="5" name="Прямая соединительная линия 7"/>
          <p:cNvCxnSpPr/>
          <p:nvPr/>
        </p:nvCxnSpPr>
        <p:spPr>
          <a:xfrm rot="10800000" flipV="1">
            <a:off x="1371600" y="2971800"/>
            <a:ext cx="2819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838200" y="38862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8" action="ppaction://hlinksldjump"/>
              </a:rPr>
              <a:t>PCI</a:t>
            </a:r>
            <a:endParaRPr lang="ru-RU"/>
          </a:p>
        </p:txBody>
      </p:sp>
      <p:cxnSp>
        <p:nvCxnSpPr>
          <p:cNvPr id="6" name="Прямая соединительная линия 7"/>
          <p:cNvCxnSpPr/>
          <p:nvPr/>
        </p:nvCxnSpPr>
        <p:spPr>
          <a:xfrm rot="10800000" flipV="1">
            <a:off x="1371600" y="2971800"/>
            <a:ext cx="1676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7"/>
          <p:cNvCxnSpPr/>
          <p:nvPr/>
        </p:nvCxnSpPr>
        <p:spPr>
          <a:xfrm rot="10800000" flipV="1">
            <a:off x="1447800" y="2819400"/>
            <a:ext cx="762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28600" y="31242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hlinkClick r:id="rId9" action="ppaction://hlinksldjump"/>
              </a:rPr>
              <a:t>Флоппі Диск</a:t>
            </a:r>
            <a:endParaRPr lang="ru-RU"/>
          </a:p>
        </p:txBody>
      </p:sp>
      <p:cxnSp>
        <p:nvCxnSpPr>
          <p:cNvPr id="9" name="Прямая соединительная линия 7"/>
          <p:cNvCxnSpPr/>
          <p:nvPr/>
        </p:nvCxnSpPr>
        <p:spPr>
          <a:xfrm rot="10800000" flipV="1">
            <a:off x="5410200" y="1219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4953000" y="9144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0" action="ppaction://hlinksldjump"/>
              </a:rPr>
              <a:t>RJ-45</a:t>
            </a:r>
            <a:endParaRPr lang="ru-RU"/>
          </a:p>
        </p:txBody>
      </p:sp>
      <p:cxnSp>
        <p:nvCxnSpPr>
          <p:cNvPr id="11" name="Прямая соединительная линия 19"/>
          <p:cNvCxnSpPr/>
          <p:nvPr/>
        </p:nvCxnSpPr>
        <p:spPr>
          <a:xfrm>
            <a:off x="7086600" y="4953000"/>
            <a:ext cx="1143000" cy="381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2362200" y="990600"/>
            <a:ext cx="248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>
                <a:hlinkClick r:id="rId11" action="ppaction://hlinksldjump"/>
              </a:rPr>
              <a:t>Роз</a:t>
            </a:r>
            <a:r>
              <a:rPr lang="en-US">
                <a:hlinkClick r:id="rId11" action="ppaction://hlinksldjump"/>
              </a:rPr>
              <a:t>’</a:t>
            </a:r>
            <a:r>
              <a:rPr lang="uk-UA">
                <a:hlinkClick r:id="rId11" action="ppaction://hlinksldjump"/>
              </a:rPr>
              <a:t>єм звукової карти</a:t>
            </a:r>
            <a:endParaRPr lang="ru-RU"/>
          </a:p>
        </p:txBody>
      </p:sp>
      <p:cxnSp>
        <p:nvCxnSpPr>
          <p:cNvPr id="12" name="Прямая соединительная линия 16"/>
          <p:cNvCxnSpPr/>
          <p:nvPr/>
        </p:nvCxnSpPr>
        <p:spPr>
          <a:xfrm rot="5400000">
            <a:off x="2209800" y="4800600"/>
            <a:ext cx="2362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Подзаголовок 9">
            <a:hlinkClick r:id="rId12" action="ppaction://hlinksldjump"/>
          </p:cNvPr>
          <p:cNvSpPr txBox="1">
            <a:spLocks/>
          </p:cNvSpPr>
          <p:nvPr/>
        </p:nvSpPr>
        <p:spPr bwMode="auto">
          <a:xfrm>
            <a:off x="2667000" y="6019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600">
                <a:hlinkClick r:id="rId12" action="ppaction://hlinksldjump"/>
              </a:rPr>
              <a:t>Гніздо</a:t>
            </a:r>
            <a:r>
              <a:rPr lang="uk-UA" sz="1600"/>
              <a:t> </a:t>
            </a:r>
            <a:endParaRPr lang="ru-RU" sz="16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Гніздо</a:t>
            </a:r>
            <a:endParaRPr lang="ru-RU" b="1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4953000" cy="4525963"/>
          </a:xfrm>
        </p:spPr>
        <p:txBody>
          <a:bodyPr/>
          <a:lstStyle/>
          <a:p>
            <a:r>
              <a:rPr lang="uk-UA" dirty="0" smtClean="0"/>
              <a:t>один з процесорів, що приєднується до материнської плати і швидше охолоджує 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.</a:t>
            </a:r>
            <a:endParaRPr lang="ru-RU" dirty="0" smtClean="0"/>
          </a:p>
        </p:txBody>
      </p:sp>
      <p:pic>
        <p:nvPicPr>
          <p:cNvPr id="16388" name="Picture 4" descr="%D0%92%D0%BE%D1%82-%D1%82%D0%B0%D0%BA-%D0%B2%D1%8B%D0%B3%D0%BB%D1%8F%D0%B4%D0%B8%D1%82-%D0%BD%D0%B0-%D0%BC%D0%B0%D1%82%D0%B5%D1%80%D0%B8%D0%BD%D1%81%D0%BA%D0%BE%D0%B9-%D0%BF%D0%BB%D0%B0%D1%82%D0%B5-%D0%B3%D0%BD%D0%B5%D0%B7%D0%B4%D0%BE-%D1%81-%D0%B2%D1%81%D1%82%D0%B0%D0%B2%D0%BB%D0%B5%D0%BD%D0%BD%D0%BE%D0%B9-%D0%B2-%D0%BD%D0%B5%D0%B5-%D0%B1%D0%B0%D1%82%D0%B0%D1%80%D0%B5%D0%B9%D0%BA%D0%BE%D0%B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3810000" cy="2857500"/>
          </a:xfrm>
          <a:prstGeom prst="rect">
            <a:avLst/>
          </a:prstGeom>
          <a:noFill/>
        </p:spPr>
      </p:pic>
      <p:sp>
        <p:nvSpPr>
          <p:cNvPr id="1639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Флоппі</a:t>
            </a:r>
            <a:r>
              <a:rPr lang="uk-UA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 Диск</a:t>
            </a:r>
            <a:endParaRPr lang="ru-RU" b="1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685800" y="17526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err="1" smtClean="0"/>
              <a:t>портативний</a:t>
            </a:r>
            <a:r>
              <a:rPr lang="ru-RU" dirty="0" smtClean="0"/>
              <a:t> </a:t>
            </a:r>
            <a:r>
              <a:rPr lang="ru-RU" dirty="0" err="1" smtClean="0"/>
              <a:t>носій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багаторазового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та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собою </a:t>
            </a:r>
            <a:r>
              <a:rPr lang="ru-RU" dirty="0" err="1" smtClean="0"/>
              <a:t>поміщений</a:t>
            </a:r>
            <a:r>
              <a:rPr lang="ru-RU" dirty="0" smtClean="0"/>
              <a:t> в </a:t>
            </a:r>
            <a:r>
              <a:rPr lang="ru-RU" dirty="0" err="1" smtClean="0"/>
              <a:t>захисний</a:t>
            </a:r>
            <a:r>
              <a:rPr lang="ru-RU" dirty="0" smtClean="0"/>
              <a:t> </a:t>
            </a:r>
            <a:r>
              <a:rPr lang="ru-RU" dirty="0" err="1" smtClean="0"/>
              <a:t>пластиковий</a:t>
            </a:r>
            <a:r>
              <a:rPr lang="ru-RU" dirty="0" smtClean="0"/>
              <a:t> корпус </a:t>
            </a:r>
            <a:r>
              <a:rPr lang="ru-RU" dirty="0" err="1" smtClean="0"/>
              <a:t>гнучкий</a:t>
            </a:r>
            <a:r>
              <a:rPr lang="ru-RU" dirty="0" smtClean="0"/>
              <a:t> </a:t>
            </a:r>
            <a:r>
              <a:rPr lang="ru-RU" dirty="0" err="1" smtClean="0"/>
              <a:t>магнітний</a:t>
            </a:r>
            <a:r>
              <a:rPr lang="ru-RU" dirty="0" smtClean="0"/>
              <a:t> диск, </a:t>
            </a:r>
            <a:r>
              <a:rPr lang="ru-RU" dirty="0" err="1" smtClean="0"/>
              <a:t>покритий</a:t>
            </a:r>
            <a:r>
              <a:rPr lang="ru-RU" dirty="0" smtClean="0"/>
              <a:t> </a:t>
            </a:r>
            <a:r>
              <a:rPr lang="ru-RU" dirty="0" err="1" smtClean="0"/>
              <a:t>феромагнітним</a:t>
            </a:r>
            <a:r>
              <a:rPr lang="ru-RU" dirty="0" smtClean="0"/>
              <a:t> шаром.</a:t>
            </a:r>
          </a:p>
          <a:p>
            <a:endParaRPr lang="ru-RU" dirty="0" smtClean="0"/>
          </a:p>
        </p:txBody>
      </p:sp>
      <p:sp>
        <p:nvSpPr>
          <p:cNvPr id="1741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+mn-lt"/>
              </a:rPr>
              <a:t>     </a:t>
            </a:r>
            <a:r>
              <a:rPr lang="en-US" b="1" dirty="0" smtClean="0">
                <a:latin typeface="+mn-lt"/>
              </a:rPr>
              <a:t>SATA</a:t>
            </a:r>
            <a:endParaRPr lang="ru-RU" b="1" dirty="0" smtClean="0">
              <a:latin typeface="+mn-lt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служить для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 err="1" smtClean="0"/>
              <a:t>накопичувачів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ru-RU" dirty="0" err="1" smtClean="0"/>
              <a:t>жорстких</a:t>
            </a:r>
            <a:r>
              <a:rPr lang="ru-RU" dirty="0" smtClean="0"/>
              <a:t> </a:t>
            </a:r>
            <a:r>
              <a:rPr lang="ru-RU" dirty="0" err="1" smtClean="0"/>
              <a:t>дисків</a:t>
            </a:r>
            <a:r>
              <a:rPr lang="ru-RU" dirty="0" smtClean="0"/>
              <a:t>, </a:t>
            </a:r>
            <a:r>
              <a:rPr lang="ru-RU" dirty="0" err="1" smtClean="0"/>
              <a:t>оптичних</a:t>
            </a:r>
            <a:r>
              <a:rPr lang="ru-RU" dirty="0" smtClean="0"/>
              <a:t> </a:t>
            </a:r>
            <a:r>
              <a:rPr lang="ru-RU" dirty="0" err="1" smtClean="0"/>
              <a:t>приводів</a:t>
            </a:r>
            <a:r>
              <a:rPr lang="ru-RU" dirty="0" smtClean="0"/>
              <a:t>)</a:t>
            </a:r>
          </a:p>
          <a:p>
            <a:endParaRPr lang="ru-RU" dirty="0" smtClean="0"/>
          </a:p>
        </p:txBody>
      </p:sp>
      <p:pic>
        <p:nvPicPr>
          <p:cNvPr id="18438" name="Picture 6" descr="ultraflex-sata-cable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395663"/>
            <a:ext cx="3505200" cy="3003550"/>
          </a:xfrm>
          <a:prstGeom prst="rect">
            <a:avLst/>
          </a:prstGeom>
          <a:noFill/>
        </p:spPr>
      </p:pic>
      <p:sp>
        <p:nvSpPr>
          <p:cNvPr id="1843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charset="0"/>
              </a:rPr>
              <a:t>   </a:t>
            </a:r>
            <a:r>
              <a:rPr lang="en-US" b="1" dirty="0" smtClean="0">
                <a:latin typeface="Arial" charset="0"/>
              </a:rPr>
              <a:t>PCI</a:t>
            </a:r>
            <a:endParaRPr lang="ru-RU" b="1" dirty="0" smtClean="0">
              <a:latin typeface="Arial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системна шина для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 err="1" smtClean="0"/>
              <a:t>периферійних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до </a:t>
            </a:r>
            <a:r>
              <a:rPr lang="ru-RU" dirty="0" err="1" smtClean="0"/>
              <a:t>материнської</a:t>
            </a:r>
            <a:r>
              <a:rPr lang="ru-RU" dirty="0" smtClean="0"/>
              <a:t> плати </a:t>
            </a:r>
            <a:r>
              <a:rPr lang="ru-RU" dirty="0" err="1" smtClean="0"/>
              <a:t>комп'ютера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194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+mn-lt"/>
              </a:rPr>
              <a:t>Південний міст</a:t>
            </a:r>
            <a:endParaRPr lang="ru-RU" b="1" dirty="0" smtClean="0">
              <a:latin typeface="+mn-lt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Передача данних між портами </a:t>
            </a:r>
            <a:r>
              <a:rPr lang="en-US" smtClean="0"/>
              <a:t>USB,</a:t>
            </a:r>
            <a:r>
              <a:rPr lang="uk-UA" smtClean="0"/>
              <a:t> оптичними приводами і жорстким диском. Крім того він відповідає за  пристрої введення: клавіатуру,мишу.</a:t>
            </a:r>
            <a:endParaRPr lang="ru-RU" smtClean="0"/>
          </a:p>
        </p:txBody>
      </p:sp>
      <p:pic>
        <p:nvPicPr>
          <p:cNvPr id="25605" name="Picture 5" descr="020920111200003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3333750" cy="2066925"/>
          </a:xfrm>
          <a:prstGeom prst="rect">
            <a:avLst/>
          </a:prstGeom>
          <a:noFill/>
        </p:spPr>
      </p:pic>
      <p:sp>
        <p:nvSpPr>
          <p:cNvPr id="2560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charset="0"/>
              </a:rPr>
              <a:t>   Північний міст</a:t>
            </a:r>
            <a:endParaRPr lang="ru-RU" b="1" dirty="0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Одна із складових чіпсета, яка впливає на продуктивність комп</a:t>
            </a:r>
            <a:r>
              <a:rPr lang="en-US" smtClean="0"/>
              <a:t>’</a:t>
            </a:r>
            <a:r>
              <a:rPr lang="uk-UA" smtClean="0"/>
              <a:t>ютера. </a:t>
            </a:r>
            <a:r>
              <a:rPr lang="ru-RU" sz="2800" smtClean="0"/>
              <a:t>Північний міст визначає частоту системної шини, можливий тип оперативної пам'яті</a:t>
            </a:r>
            <a:r>
              <a:rPr lang="en-US" sz="2800" smtClean="0"/>
              <a:t>, </a:t>
            </a:r>
            <a:r>
              <a:rPr lang="ru-RU" sz="2800" smtClean="0"/>
              <a:t>її максимальний обсяг і швидкість обміну інформацією з процесором.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72000"/>
            <a:ext cx="3352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54864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1FADCC"/>
      </a:dk1>
      <a:lt1>
        <a:srgbClr val="D9F1FA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</TotalTime>
  <Words>223</Words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Презентація Материнська плата </vt:lpstr>
      <vt:lpstr>Призначення материнської плати</vt:lpstr>
      <vt:lpstr>Компоненти материнської плати</vt:lpstr>
      <vt:lpstr>Гніздо</vt:lpstr>
      <vt:lpstr>Флоппі Диск</vt:lpstr>
      <vt:lpstr>     SATA</vt:lpstr>
      <vt:lpstr>   PCI</vt:lpstr>
      <vt:lpstr>Південний міст</vt:lpstr>
      <vt:lpstr>   Північний міст</vt:lpstr>
      <vt:lpstr>Слоти ОЗП</vt:lpstr>
      <vt:lpstr>    ATX</vt:lpstr>
      <vt:lpstr>Сокет</vt:lpstr>
      <vt:lpstr>  Роз’єм звукової карти</vt:lpstr>
      <vt:lpstr>    RJ-45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Материнська плата</dc:title>
  <dc:creator>Пользователь</dc:creator>
  <cp:lastModifiedBy>Пользователь</cp:lastModifiedBy>
  <cp:revision>11</cp:revision>
  <dcterms:modified xsi:type="dcterms:W3CDTF">2016-02-04T06:48:21Z</dcterms:modified>
</cp:coreProperties>
</file>